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media/image15.svg" ContentType="image/svg+xml"/>
  <Override PartName="/ppt/media/image34.svg" ContentType="image/svg+xml"/>
  <Override PartName="/ppt/media/image3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71"/>
  </p:handoutMasterIdLst>
  <p:sldIdLst>
    <p:sldId id="377" r:id="rId3"/>
    <p:sldId id="258" r:id="rId4"/>
    <p:sldId id="513" r:id="rId6"/>
    <p:sldId id="594" r:id="rId7"/>
    <p:sldId id="538" r:id="rId8"/>
    <p:sldId id="514" r:id="rId9"/>
    <p:sldId id="515" r:id="rId10"/>
    <p:sldId id="575" r:id="rId11"/>
    <p:sldId id="516" r:id="rId12"/>
    <p:sldId id="563" r:id="rId13"/>
    <p:sldId id="517" r:id="rId14"/>
    <p:sldId id="518" r:id="rId15"/>
    <p:sldId id="564" r:id="rId16"/>
    <p:sldId id="565" r:id="rId17"/>
    <p:sldId id="566" r:id="rId18"/>
    <p:sldId id="567" r:id="rId19"/>
    <p:sldId id="568" r:id="rId20"/>
    <p:sldId id="569" r:id="rId21"/>
    <p:sldId id="571" r:id="rId22"/>
    <p:sldId id="662" r:id="rId23"/>
    <p:sldId id="572" r:id="rId24"/>
    <p:sldId id="573" r:id="rId25"/>
    <p:sldId id="574" r:id="rId26"/>
    <p:sldId id="519" r:id="rId27"/>
    <p:sldId id="576" r:id="rId28"/>
    <p:sldId id="577" r:id="rId29"/>
    <p:sldId id="578" r:id="rId30"/>
    <p:sldId id="579" r:id="rId31"/>
    <p:sldId id="520" r:id="rId32"/>
    <p:sldId id="521" r:id="rId33"/>
    <p:sldId id="522" r:id="rId34"/>
    <p:sldId id="588" r:id="rId35"/>
    <p:sldId id="589" r:id="rId36"/>
    <p:sldId id="523" r:id="rId37"/>
    <p:sldId id="590" r:id="rId38"/>
    <p:sldId id="660" r:id="rId39"/>
    <p:sldId id="524" r:id="rId40"/>
    <p:sldId id="525" r:id="rId41"/>
    <p:sldId id="526" r:id="rId42"/>
    <p:sldId id="527" r:id="rId43"/>
    <p:sldId id="528" r:id="rId44"/>
    <p:sldId id="529" r:id="rId45"/>
    <p:sldId id="530" r:id="rId46"/>
    <p:sldId id="531" r:id="rId47"/>
    <p:sldId id="532" r:id="rId48"/>
    <p:sldId id="533" r:id="rId49"/>
    <p:sldId id="534" r:id="rId50"/>
    <p:sldId id="535" r:id="rId51"/>
    <p:sldId id="536" r:id="rId52"/>
    <p:sldId id="537" r:id="rId53"/>
    <p:sldId id="580" r:id="rId54"/>
    <p:sldId id="581" r:id="rId55"/>
    <p:sldId id="582" r:id="rId56"/>
    <p:sldId id="583" r:id="rId57"/>
    <p:sldId id="584" r:id="rId58"/>
    <p:sldId id="585" r:id="rId59"/>
    <p:sldId id="591" r:id="rId60"/>
    <p:sldId id="592" r:id="rId61"/>
    <p:sldId id="593" r:id="rId62"/>
    <p:sldId id="595" r:id="rId63"/>
    <p:sldId id="596" r:id="rId64"/>
    <p:sldId id="597" r:id="rId65"/>
    <p:sldId id="598" r:id="rId66"/>
    <p:sldId id="599" r:id="rId67"/>
    <p:sldId id="600" r:id="rId68"/>
    <p:sldId id="601" r:id="rId69"/>
    <p:sldId id="602" r:id="rId70"/>
  </p:sldIdLst>
  <p:sldSz cx="9144000" cy="6858000" type="screen4x3"/>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034" autoAdjust="0"/>
    <p:restoredTop sz="94660"/>
  </p:normalViewPr>
  <p:slideViewPr>
    <p:cSldViewPr snapToGrid="0">
      <p:cViewPr varScale="1">
        <p:scale>
          <a:sx n="70" d="100"/>
          <a:sy n="70" d="100"/>
        </p:scale>
        <p:origin x="-414" y="-108"/>
      </p:cViewPr>
      <p:guideLst>
        <p:guide orient="horz" pos="2162"/>
        <p:guide pos="2880"/>
      </p:guideLst>
    </p:cSldViewPr>
  </p:slideViewPr>
  <p:notesTextViewPr>
    <p:cViewPr>
      <p:scale>
        <a:sx n="1" d="1"/>
        <a:sy n="1" d="1"/>
      </p:scale>
      <p:origin x="0" y="0"/>
    </p:cViewPr>
  </p:notesTextViewPr>
  <p:notesViewPr>
    <p:cSldViewPr snapToGrid="0">
      <p:cViewPr varScale="1">
        <p:scale>
          <a:sx n="53" d="100"/>
          <a:sy n="53" d="100"/>
        </p:scale>
        <p:origin x="-1914" y="-102"/>
      </p:cViewPr>
      <p:guideLst>
        <p:guide orient="horz" pos="2882"/>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gs" Target="tags/tag2.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878925-9AD0-4B6D-B85D-191A772C66D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B39625-4458-4F20-8A36-06CD5B37BD5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6-09T21:49:41"/>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170 0,'0'0,"-23"0,23 24,0 0,0 71,-24-48,24 49,-23-73,23 97,-24-73,24 72,-23-24,23-23,0 47,-24 24,24-24,-23 24,23-96,0 25,0-24,0 23,0 72,0-96,0 96,0-24,0 1,0-49,0 48,23-48,-23 25,24 23,-24-24,23 24,-23-47,24 47,-24 0,23-48,-23 24,24 1,-24 23,0-48,0 24,23 25,-23-73,0 1,0 47,0 24,0 48,0-24,0-120,-23 120,23 24,-24-48,24 0,-23-71,23 23,-24 25,24-1,0-71,0 47,0 48,0-24,0-47,0 71,0 48,0-48,24 24,-24-119,0 142,0-142,23 119,-23-95,0 71,24 71,-24-23,23-120,-23 120,0-48,24 48,-24 0,0-96,0 72,0 0,24 24,-24-96,0 0,0 72,0 0,0 0,0-95,0 95,0-24,0 47,0-47,0-47,0 47,0 48,0-48,0 0,0-48,0 96,0-119,0 23,0 48,0-24,0-23,0-1,0 48,0-71,0 0,0 23,0 48,0 0,47 24,-47-24,0 0,0-47,0-25,0 72,0-95,0 119,0-119,0 95,0-24,0-23,0 23,47 24,-47-24,0 119,0-166,0 71,0-71,0 23,0-23,0 71,0-24,0 24,47 48,-47 47,0-190,0 71,0 1,24-1,-24 24,0 24,0-143,0 47,0-23,0-24,0 48,0-24,0-24,0 47,0-23,0-24,0 24,0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8249D-AA56-4D2F-BDA2-EEAF1695097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F5350-3894-4B2C-8FEE-AF50537C97F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Alan_Turing" TargetMode="External"/><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solidFill>
                  <a:srgbClr val="000000"/>
                </a:solidFill>
              </a:rPr>
            </a:fld>
            <a:endParaRPr 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F7063F-A614-48F0-9E8A-30EFCE018876}"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Slide Image Placeholder 1"/>
          <p:cNvSpPr>
            <a:spLocks noGrp="1" noRot="1" noChangeAspect="1" noTextEdit="1"/>
          </p:cNvSpPr>
          <p:nvPr>
            <p:ph type="sldImg"/>
          </p:nvPr>
        </p:nvSpPr>
        <p:spPr/>
      </p:sp>
      <p:sp>
        <p:nvSpPr>
          <p:cNvPr id="21507" name="Notes Placeholder 2"/>
          <p:cNvSpPr>
            <a:spLocks noGrp="1"/>
          </p:cNvSpPr>
          <p:nvPr>
            <p:ph type="body" idx="1"/>
          </p:nvPr>
        </p:nvSpPr>
        <p:spPr/>
        <p:txBody>
          <a:bodyPr wrap="square" lIns="91440" tIns="45720" rIns="91440" bIns="45720" anchor="t" anchorCtr="0"/>
          <a:p>
            <a:pPr lvl="0" eaLnBrk="1" hangingPunct="1"/>
            <a:endParaRPr lang="zh-CN" altLang="en-US" dirty="0"/>
          </a:p>
        </p:txBody>
      </p:sp>
      <p:sp>
        <p:nvSpPr>
          <p:cNvPr id="215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Slide Image Placeholder 1"/>
          <p:cNvSpPr>
            <a:spLocks noGrp="1" noRot="1" noChangeAspect="1" noTextEdit="1"/>
          </p:cNvSpPr>
          <p:nvPr>
            <p:ph type="sldImg"/>
          </p:nvPr>
        </p:nvSpPr>
        <p:spPr/>
      </p:sp>
      <p:sp>
        <p:nvSpPr>
          <p:cNvPr id="27651" name="Notes Placeholder 2"/>
          <p:cNvSpPr>
            <a:spLocks noGrp="1"/>
          </p:cNvSpPr>
          <p:nvPr>
            <p:ph type="body" idx="1"/>
          </p:nvPr>
        </p:nvSpPr>
        <p:spPr/>
        <p:txBody>
          <a:bodyPr wrap="square" lIns="91440" tIns="45720" rIns="91440" bIns="45720" anchor="t" anchorCtr="0"/>
          <a:p>
            <a:pPr lvl="0" eaLnBrk="1" hangingPunct="1"/>
            <a:endParaRPr lang="zh-CN" altLang="en-US" dirty="0"/>
          </a:p>
        </p:txBody>
      </p:sp>
      <p:sp>
        <p:nvSpPr>
          <p:cNvPr id="2765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Slide Image Placeholder 1"/>
          <p:cNvSpPr>
            <a:spLocks noGrp="1" noRot="1" noChangeAspect="1" noTextEdit="1"/>
          </p:cNvSpPr>
          <p:nvPr>
            <p:ph type="sldImg"/>
          </p:nvPr>
        </p:nvSpPr>
        <p:spPr/>
      </p:sp>
      <p:sp>
        <p:nvSpPr>
          <p:cNvPr id="37891" name="Notes Placeholder 2"/>
          <p:cNvSpPr>
            <a:spLocks noGrp="1"/>
          </p:cNvSpPr>
          <p:nvPr>
            <p:ph type="body" idx="1"/>
          </p:nvPr>
        </p:nvSpPr>
        <p:spPr/>
        <p:txBody>
          <a:bodyPr wrap="square" lIns="91440" tIns="45720" rIns="91440" bIns="45720" anchor="t" anchorCtr="0"/>
          <a:p>
            <a:pPr lvl="0" eaLnBrk="1" hangingPunct="1"/>
            <a:endParaRPr lang="zh-CN" altLang="en-US" dirty="0"/>
          </a:p>
        </p:txBody>
      </p:sp>
      <p:sp>
        <p:nvSpPr>
          <p:cNvPr id="3789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Slide Image Placeholder 1"/>
          <p:cNvSpPr>
            <a:spLocks noGrp="1" noRot="1" noChangeAspect="1" noTextEdit="1"/>
          </p:cNvSpPr>
          <p:nvPr>
            <p:ph type="sldImg"/>
          </p:nvPr>
        </p:nvSpPr>
        <p:spPr/>
      </p:sp>
      <p:sp>
        <p:nvSpPr>
          <p:cNvPr id="40963" name="Notes Placeholder 2"/>
          <p:cNvSpPr>
            <a:spLocks noGrp="1"/>
          </p:cNvSpPr>
          <p:nvPr>
            <p:ph type="body" idx="1"/>
          </p:nvPr>
        </p:nvSpPr>
        <p:spPr/>
        <p:txBody>
          <a:bodyPr wrap="square" lIns="91440" tIns="45720" rIns="91440" bIns="45720" anchor="t" anchorCtr="0"/>
          <a:p>
            <a:pPr lvl="0" eaLnBrk="1" hangingPunct="1"/>
            <a:endParaRPr lang="zh-CN" altLang="en-US" dirty="0"/>
          </a:p>
        </p:txBody>
      </p:sp>
      <p:sp>
        <p:nvSpPr>
          <p:cNvPr id="4096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Slide Image Placeholder 1"/>
          <p:cNvSpPr>
            <a:spLocks noGrp="1" noRot="1" noChangeAspect="1" noTextEdit="1"/>
          </p:cNvSpPr>
          <p:nvPr>
            <p:ph type="sldImg"/>
          </p:nvPr>
        </p:nvSpPr>
        <p:spPr/>
      </p:sp>
      <p:sp>
        <p:nvSpPr>
          <p:cNvPr id="43011" name="Notes Placeholder 2"/>
          <p:cNvSpPr>
            <a:spLocks noGrp="1"/>
          </p:cNvSpPr>
          <p:nvPr>
            <p:ph type="body" idx="1"/>
          </p:nvPr>
        </p:nvSpPr>
        <p:spPr/>
        <p:txBody>
          <a:bodyPr wrap="square" lIns="91440" tIns="45720" rIns="91440" bIns="45720" anchor="t" anchorCtr="0"/>
          <a:p>
            <a:pPr lvl="0" eaLnBrk="1" hangingPunct="1"/>
            <a:endParaRPr lang="zh-CN" altLang="en-US" dirty="0"/>
          </a:p>
        </p:txBody>
      </p:sp>
      <p:sp>
        <p:nvSpPr>
          <p:cNvPr id="4301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F7063F-A614-48F0-9E8A-30EFCE018876}"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smtClean="0">
                <a:solidFill>
                  <a:srgbClr val="252525"/>
                </a:solidFill>
                <a:effectLst/>
                <a:latin typeface="Arial" panose="020B0604020202020204"/>
              </a:rPr>
              <a:t>Alan </a:t>
            </a:r>
            <a:r>
              <a:rPr lang="en-US" b="1" i="0" dirty="0" err="1" smtClean="0">
                <a:solidFill>
                  <a:srgbClr val="252525"/>
                </a:solidFill>
                <a:effectLst/>
                <a:latin typeface="Arial" panose="020B0604020202020204"/>
              </a:rPr>
              <a:t>Mathison</a:t>
            </a:r>
            <a:r>
              <a:rPr lang="en-US" b="1" i="0" dirty="0" smtClean="0">
                <a:solidFill>
                  <a:srgbClr val="252525"/>
                </a:solidFill>
                <a:effectLst/>
                <a:latin typeface="Arial" panose="020B0604020202020204"/>
              </a:rPr>
              <a:t> Turing</a:t>
            </a:r>
            <a:r>
              <a:rPr lang="en-US" b="0" i="0" dirty="0" smtClean="0">
                <a:solidFill>
                  <a:srgbClr val="252525"/>
                </a:solidFill>
                <a:effectLst/>
                <a:latin typeface="Arial" panose="020B0604020202020204"/>
              </a:rPr>
              <a:t> (23 June 1912 – 7 June 1954) was a British pioneering </a:t>
            </a:r>
            <a:r>
              <a:rPr lang="en-US" b="0" i="0" u="none" strike="noStrike" dirty="0" smtClean="0">
                <a:solidFill>
                  <a:srgbClr val="0B0080"/>
                </a:solidFill>
                <a:effectLst/>
                <a:latin typeface="Arial" panose="020B0604020202020204"/>
              </a:rPr>
              <a:t>computer scientist</a:t>
            </a:r>
            <a:r>
              <a:rPr lang="en-US" b="0" i="0" dirty="0" smtClean="0">
                <a:solidFill>
                  <a:srgbClr val="252525"/>
                </a:solidFill>
                <a:effectLst/>
                <a:latin typeface="Arial" panose="020B0604020202020204"/>
              </a:rPr>
              <a:t>, </a:t>
            </a:r>
            <a:r>
              <a:rPr lang="en-US" b="0" i="0" u="none" strike="noStrike" dirty="0" smtClean="0">
                <a:solidFill>
                  <a:srgbClr val="0B0080"/>
                </a:solidFill>
                <a:effectLst/>
                <a:latin typeface="Arial" panose="020B0604020202020204"/>
              </a:rPr>
              <a:t>mathematician</a:t>
            </a:r>
            <a:r>
              <a:rPr lang="en-US" b="0" i="0" dirty="0" smtClean="0">
                <a:solidFill>
                  <a:srgbClr val="252525"/>
                </a:solidFill>
                <a:effectLst/>
                <a:latin typeface="Arial" panose="020B0604020202020204"/>
              </a:rPr>
              <a:t>, </a:t>
            </a:r>
            <a:r>
              <a:rPr lang="en-US" b="0" i="0" u="none" strike="noStrike" dirty="0" smtClean="0">
                <a:solidFill>
                  <a:srgbClr val="0B0080"/>
                </a:solidFill>
                <a:effectLst/>
                <a:latin typeface="Arial" panose="020B0604020202020204"/>
              </a:rPr>
              <a:t>logician</a:t>
            </a:r>
            <a:r>
              <a:rPr lang="en-US" b="0" i="0" dirty="0" smtClean="0">
                <a:solidFill>
                  <a:srgbClr val="252525"/>
                </a:solidFill>
                <a:effectLst/>
                <a:latin typeface="Arial" panose="020B0604020202020204"/>
              </a:rPr>
              <a:t>, </a:t>
            </a:r>
            <a:r>
              <a:rPr lang="en-US" b="0" i="0" u="none" strike="noStrike" dirty="0" smtClean="0">
                <a:solidFill>
                  <a:srgbClr val="0B0080"/>
                </a:solidFill>
                <a:effectLst/>
                <a:latin typeface="Arial" panose="020B0604020202020204"/>
              </a:rPr>
              <a:t>cryptanalyst</a:t>
            </a:r>
            <a:r>
              <a:rPr lang="en-US" b="0" i="0" dirty="0" smtClean="0">
                <a:solidFill>
                  <a:srgbClr val="252525"/>
                </a:solidFill>
                <a:effectLst/>
                <a:latin typeface="Arial" panose="020B0604020202020204"/>
              </a:rPr>
              <a:t>, philosopher, mathematical biologist, and marathon and ultra distance runner. He was highly influential in the development of </a:t>
            </a:r>
            <a:r>
              <a:rPr lang="en-US" b="0" i="0" u="none" strike="noStrike" dirty="0" smtClean="0">
                <a:solidFill>
                  <a:srgbClr val="0B0080"/>
                </a:solidFill>
                <a:effectLst/>
                <a:latin typeface="Arial" panose="020B0604020202020204"/>
              </a:rPr>
              <a:t>computer science</a:t>
            </a:r>
            <a:r>
              <a:rPr lang="en-US" b="0" i="0" dirty="0" smtClean="0">
                <a:solidFill>
                  <a:srgbClr val="252525"/>
                </a:solidFill>
                <a:effectLst/>
                <a:latin typeface="Arial" panose="020B0604020202020204"/>
              </a:rPr>
              <a:t>, providing a </a:t>
            </a:r>
            <a:r>
              <a:rPr lang="en-US" b="0" i="0" dirty="0" err="1" smtClean="0">
                <a:solidFill>
                  <a:srgbClr val="252525"/>
                </a:solidFill>
                <a:effectLst/>
                <a:latin typeface="Arial" panose="020B0604020202020204"/>
              </a:rPr>
              <a:t>formalisation</a:t>
            </a:r>
            <a:r>
              <a:rPr lang="en-US" b="0" i="0" dirty="0" smtClean="0">
                <a:solidFill>
                  <a:srgbClr val="252525"/>
                </a:solidFill>
                <a:effectLst/>
                <a:latin typeface="Arial" panose="020B0604020202020204"/>
              </a:rPr>
              <a:t> of the concepts of "</a:t>
            </a:r>
            <a:r>
              <a:rPr lang="en-US" b="0" i="0" u="none" strike="noStrike" dirty="0" smtClean="0">
                <a:solidFill>
                  <a:srgbClr val="0B0080"/>
                </a:solidFill>
                <a:effectLst/>
                <a:latin typeface="Arial" panose="020B0604020202020204"/>
              </a:rPr>
              <a:t>algorithm</a:t>
            </a:r>
            <a:r>
              <a:rPr lang="en-US" b="0" i="0" dirty="0" smtClean="0">
                <a:solidFill>
                  <a:srgbClr val="252525"/>
                </a:solidFill>
                <a:effectLst/>
                <a:latin typeface="Arial" panose="020B0604020202020204"/>
              </a:rPr>
              <a:t>" and "</a:t>
            </a:r>
            <a:r>
              <a:rPr lang="en-US" b="0" i="0" u="none" strike="noStrike" dirty="0" smtClean="0">
                <a:solidFill>
                  <a:srgbClr val="0B0080"/>
                </a:solidFill>
                <a:effectLst/>
                <a:latin typeface="Arial" panose="020B0604020202020204"/>
              </a:rPr>
              <a:t>computation</a:t>
            </a:r>
            <a:r>
              <a:rPr lang="en-US" b="0" i="0" dirty="0" smtClean="0">
                <a:solidFill>
                  <a:srgbClr val="252525"/>
                </a:solidFill>
                <a:effectLst/>
                <a:latin typeface="Arial" panose="020B0604020202020204"/>
              </a:rPr>
              <a:t>" with the </a:t>
            </a:r>
            <a:r>
              <a:rPr lang="en-US" b="0" i="0" u="none" strike="noStrike" dirty="0" smtClean="0">
                <a:solidFill>
                  <a:srgbClr val="0B0080"/>
                </a:solidFill>
                <a:effectLst/>
                <a:latin typeface="Arial" panose="020B0604020202020204"/>
              </a:rPr>
              <a:t>Turing machine</a:t>
            </a:r>
            <a:r>
              <a:rPr lang="en-US" b="0" i="0" dirty="0" smtClean="0">
                <a:solidFill>
                  <a:srgbClr val="252525"/>
                </a:solidFill>
                <a:effectLst/>
                <a:latin typeface="Arial" panose="020B0604020202020204"/>
              </a:rPr>
              <a:t>, which can be considered a model of a general purpose computer. Turing is widely considered to be the father of theoretical computer science and </a:t>
            </a:r>
            <a:r>
              <a:rPr lang="en-US" b="0" i="0" u="none" strike="noStrike" dirty="0" smtClean="0">
                <a:solidFill>
                  <a:srgbClr val="0B0080"/>
                </a:solidFill>
                <a:effectLst/>
                <a:latin typeface="Arial" panose="020B0604020202020204"/>
              </a:rPr>
              <a:t>artificial intelligence</a:t>
            </a:r>
            <a:r>
              <a:rPr lang="en-US" b="0" i="0" dirty="0" smtClean="0">
                <a:solidFill>
                  <a:srgbClr val="252525"/>
                </a:solidFill>
                <a:effectLst/>
                <a:latin typeface="Arial" panose="020B0604020202020204"/>
              </a:rPr>
              <a:t>.</a:t>
            </a:r>
            <a:endParaRPr lang="en-US" b="0" i="0" dirty="0" smtClean="0">
              <a:solidFill>
                <a:srgbClr val="252525"/>
              </a:solidFill>
              <a:effectLst/>
              <a:latin typeface="Arial" panose="020B0604020202020204"/>
            </a:endParaRPr>
          </a:p>
          <a:p>
            <a:pPr algn="l"/>
            <a:endParaRPr lang="en-US" b="0" i="0" dirty="0" smtClean="0">
              <a:solidFill>
                <a:srgbClr val="252525"/>
              </a:solidFill>
              <a:effectLst/>
              <a:latin typeface="Arial" panose="020B0604020202020204"/>
            </a:endParaRPr>
          </a:p>
          <a:p>
            <a:pPr algn="l"/>
            <a:r>
              <a:rPr lang="en-US" b="0" i="0" dirty="0" smtClean="0">
                <a:solidFill>
                  <a:srgbClr val="252525"/>
                </a:solidFill>
                <a:effectLst/>
                <a:latin typeface="Arial" panose="020B0604020202020204"/>
              </a:rPr>
              <a:t>Turing was prosecuted in 1952 for </a:t>
            </a:r>
            <a:r>
              <a:rPr lang="en-US" b="0" i="0" u="none" strike="noStrike" dirty="0" smtClean="0">
                <a:solidFill>
                  <a:srgbClr val="0B0080"/>
                </a:solidFill>
                <a:effectLst/>
                <a:latin typeface="Arial" panose="020B0604020202020204"/>
              </a:rPr>
              <a:t>homosexual acts</a:t>
            </a:r>
            <a:r>
              <a:rPr lang="en-US" b="0" i="0" dirty="0" smtClean="0">
                <a:solidFill>
                  <a:srgbClr val="252525"/>
                </a:solidFill>
                <a:effectLst/>
                <a:latin typeface="Arial" panose="020B0604020202020204"/>
              </a:rPr>
              <a:t>. Turing died in 1954, 16 days before his 42nd birthday, from </a:t>
            </a:r>
            <a:r>
              <a:rPr lang="en-US" b="0" i="0" u="none" strike="noStrike" dirty="0" smtClean="0">
                <a:solidFill>
                  <a:srgbClr val="0B0080"/>
                </a:solidFill>
                <a:effectLst/>
                <a:latin typeface="Arial" panose="020B0604020202020204"/>
              </a:rPr>
              <a:t>cyanide</a:t>
            </a:r>
            <a:r>
              <a:rPr lang="en-US" b="0" i="0" dirty="0" smtClean="0">
                <a:solidFill>
                  <a:srgbClr val="252525"/>
                </a:solidFill>
                <a:effectLst/>
                <a:latin typeface="Arial" panose="020B0604020202020204"/>
              </a:rPr>
              <a:t> poisoning. An inquest determined his death a suicide, but it has since been noted that the known evidence is equally consistent with accidental poisoning. In 2009, </a:t>
            </a:r>
            <a:r>
              <a:rPr lang="en-US" b="0" i="0" u="none" strike="noStrike" dirty="0" smtClean="0">
                <a:solidFill>
                  <a:srgbClr val="0B0080"/>
                </a:solidFill>
                <a:effectLst/>
                <a:latin typeface="Arial" panose="020B0604020202020204"/>
              </a:rPr>
              <a:t>British Prime Minister</a:t>
            </a:r>
            <a:r>
              <a:rPr lang="en-US" b="0" i="0" dirty="0" smtClean="0">
                <a:solidFill>
                  <a:srgbClr val="252525"/>
                </a:solidFill>
                <a:effectLst/>
                <a:latin typeface="Arial" panose="020B0604020202020204"/>
              </a:rPr>
              <a:t> </a:t>
            </a:r>
            <a:r>
              <a:rPr lang="en-US" b="0" i="0" u="none" strike="noStrike" dirty="0" smtClean="0">
                <a:solidFill>
                  <a:srgbClr val="0B0080"/>
                </a:solidFill>
                <a:effectLst/>
                <a:latin typeface="Arial" panose="020B0604020202020204"/>
              </a:rPr>
              <a:t>Gordon Brown</a:t>
            </a:r>
            <a:r>
              <a:rPr lang="en-US" b="0" i="0" dirty="0" smtClean="0">
                <a:solidFill>
                  <a:srgbClr val="252525"/>
                </a:solidFill>
                <a:effectLst/>
                <a:latin typeface="Arial" panose="020B0604020202020204"/>
              </a:rPr>
              <a:t> made an </a:t>
            </a:r>
            <a:r>
              <a:rPr lang="en-US" b="0" i="0" u="none" strike="noStrike" dirty="0" smtClean="0">
                <a:solidFill>
                  <a:srgbClr val="0B0080"/>
                </a:solidFill>
                <a:effectLst/>
                <a:latin typeface="Arial" panose="020B0604020202020204"/>
              </a:rPr>
              <a:t>official public apology</a:t>
            </a:r>
            <a:r>
              <a:rPr lang="en-US" b="0" i="0" dirty="0" smtClean="0">
                <a:solidFill>
                  <a:srgbClr val="252525"/>
                </a:solidFill>
                <a:effectLst/>
                <a:latin typeface="Arial" panose="020B0604020202020204"/>
              </a:rPr>
              <a:t> on behalf of the British government for "the appalling way he was treated". </a:t>
            </a:r>
            <a:r>
              <a:rPr lang="en-US" b="0" i="0" u="none" strike="noStrike" dirty="0" smtClean="0">
                <a:solidFill>
                  <a:srgbClr val="0B0080"/>
                </a:solidFill>
                <a:effectLst/>
                <a:latin typeface="Arial" panose="020B0604020202020204"/>
              </a:rPr>
              <a:t>Queen Elizabeth II</a:t>
            </a:r>
            <a:r>
              <a:rPr lang="en-US" b="0" i="0" dirty="0" smtClean="0">
                <a:solidFill>
                  <a:srgbClr val="252525"/>
                </a:solidFill>
                <a:effectLst/>
                <a:latin typeface="Arial" panose="020B0604020202020204"/>
              </a:rPr>
              <a:t> granted him a posthumous </a:t>
            </a:r>
            <a:r>
              <a:rPr lang="en-US" b="0" i="0" u="none" strike="noStrike" dirty="0" smtClean="0">
                <a:solidFill>
                  <a:srgbClr val="0B0080"/>
                </a:solidFill>
                <a:effectLst/>
                <a:latin typeface="Arial" panose="020B0604020202020204"/>
              </a:rPr>
              <a:t>pardon</a:t>
            </a:r>
            <a:r>
              <a:rPr lang="en-US" b="0" i="0" dirty="0" smtClean="0">
                <a:solidFill>
                  <a:srgbClr val="252525"/>
                </a:solidFill>
                <a:effectLst/>
                <a:latin typeface="Arial" panose="020B0604020202020204"/>
              </a:rPr>
              <a:t> in 2013.</a:t>
            </a:r>
            <a:endParaRPr lang="en-US" b="0" i="0" dirty="0" smtClean="0">
              <a:solidFill>
                <a:srgbClr val="252525"/>
              </a:solidFill>
              <a:effectLst/>
              <a:latin typeface="Arial" panose="020B0604020202020204"/>
            </a:endParaRPr>
          </a:p>
          <a:p>
            <a:pPr algn="l"/>
            <a:endParaRPr lang="en-US" b="0" i="0" dirty="0" smtClean="0">
              <a:solidFill>
                <a:srgbClr val="252525"/>
              </a:solidFill>
              <a:effectLst/>
              <a:latin typeface="Arial" panose="020B0604020202020204"/>
            </a:endParaRPr>
          </a:p>
          <a:p>
            <a:pPr algn="l"/>
            <a:r>
              <a:rPr lang="en-US" b="0" i="0" dirty="0" smtClean="0">
                <a:solidFill>
                  <a:srgbClr val="252525"/>
                </a:solidFill>
                <a:effectLst/>
                <a:latin typeface="Arial" panose="020B0604020202020204"/>
              </a:rPr>
              <a:t>Since 1966, the </a:t>
            </a:r>
            <a:r>
              <a:rPr lang="en-US" b="0" i="0" u="none" strike="noStrike" dirty="0" smtClean="0">
                <a:solidFill>
                  <a:srgbClr val="0B0080"/>
                </a:solidFill>
                <a:effectLst/>
                <a:latin typeface="Arial" panose="020B0604020202020204"/>
              </a:rPr>
              <a:t>Turing Award</a:t>
            </a:r>
            <a:r>
              <a:rPr lang="en-US" b="0" i="0" dirty="0" smtClean="0">
                <a:solidFill>
                  <a:srgbClr val="252525"/>
                </a:solidFill>
                <a:effectLst/>
                <a:latin typeface="Arial" panose="020B0604020202020204"/>
              </a:rPr>
              <a:t> has been given annually by the </a:t>
            </a:r>
            <a:r>
              <a:rPr lang="en-US" b="0" i="0" u="none" strike="noStrike" dirty="0" smtClean="0">
                <a:solidFill>
                  <a:srgbClr val="0B0080"/>
                </a:solidFill>
                <a:effectLst/>
                <a:latin typeface="Arial" panose="020B0604020202020204"/>
              </a:rPr>
              <a:t>Association for Computing Machinery (ACM)</a:t>
            </a:r>
            <a:r>
              <a:rPr lang="en-US" b="0" i="0" dirty="0" smtClean="0">
                <a:solidFill>
                  <a:srgbClr val="252525"/>
                </a:solidFill>
                <a:effectLst/>
                <a:latin typeface="Arial" panose="020B0604020202020204"/>
              </a:rPr>
              <a:t> for technical or theoretical contributions to the computing community. It is widely considered to be the computing world's highest </a:t>
            </a:r>
            <a:r>
              <a:rPr lang="en-US" b="0" i="0" dirty="0" err="1" smtClean="0">
                <a:solidFill>
                  <a:srgbClr val="252525"/>
                </a:solidFill>
                <a:effectLst/>
                <a:latin typeface="Arial" panose="020B0604020202020204"/>
              </a:rPr>
              <a:t>honour</a:t>
            </a:r>
            <a:r>
              <a:rPr lang="en-US" b="0" i="0" dirty="0" smtClean="0">
                <a:solidFill>
                  <a:srgbClr val="252525"/>
                </a:solidFill>
                <a:effectLst/>
                <a:latin typeface="Arial" panose="020B0604020202020204"/>
              </a:rPr>
              <a:t>, equivalent to the Nobel Prize.</a:t>
            </a:r>
            <a:r>
              <a:rPr lang="en-US" b="0" i="0" u="none" strike="noStrike" baseline="30000" dirty="0" smtClean="0">
                <a:solidFill>
                  <a:srgbClr val="0B0080"/>
                </a:solidFill>
                <a:effectLst/>
                <a:latin typeface="Arial" panose="020B0604020202020204"/>
                <a:hlinkClick r:id="rId3"/>
              </a:rPr>
              <a:t>[119]</a:t>
            </a:r>
            <a:endParaRPr lang="en-US" b="0" i="0" dirty="0">
              <a:solidFill>
                <a:srgbClr val="252525"/>
              </a:solidFill>
              <a:effectLst/>
              <a:latin typeface="Arial" panose="020B0604020202020204"/>
            </a:endParaRPr>
          </a:p>
        </p:txBody>
      </p:sp>
      <p:sp>
        <p:nvSpPr>
          <p:cNvPr id="4" name="Slide Number Placeholder 3"/>
          <p:cNvSpPr>
            <a:spLocks noGrp="1"/>
          </p:cNvSpPr>
          <p:nvPr>
            <p:ph type="sldNum" sz="quarter" idx="10"/>
          </p:nvPr>
        </p:nvSpPr>
        <p:spPr/>
        <p:txBody>
          <a:bodyPr/>
          <a:lstStyle/>
          <a:p>
            <a:fld id="{48F7063F-A614-48F0-9E8A-30EFCE018876}"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F7063F-A614-48F0-9E8A-30EFCE018876}"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1"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r>
              <a:rPr lang="en-US">
                <a:solidFill>
                  <a:srgbClr val="000000"/>
                </a:solidFill>
              </a:rPr>
              <a:t>高级算法设计与分析 卢亚辉</a:t>
            </a: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FD6B5BC-2097-459A-BEAF-07896CD9F0E7}" type="slidenum">
              <a:rPr lang="en-US">
                <a:solidFill>
                  <a:srgbClr val="000000"/>
                </a:solidFill>
              </a:rPr>
            </a:fld>
            <a:endParaRPr lang="en-US">
              <a:solidFill>
                <a:srgbClr val="000000"/>
              </a:solidFill>
            </a:endParaRPr>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r>
              <a:rPr lang="en-US">
                <a:solidFill>
                  <a:srgbClr val="000000"/>
                </a:solidFill>
              </a:rPr>
              <a:t>高级算法设计与分析 卢亚辉</a:t>
            </a: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562913C-209A-41E3-B52C-17AA648745F5}" type="slidenum">
              <a:rPr lang="en-US">
                <a:solidFill>
                  <a:srgbClr val="000000"/>
                </a:solidFill>
              </a:rPr>
            </a:fld>
            <a:endParaRPr lang="en-US">
              <a:solidFill>
                <a:srgbClr val="000000"/>
              </a:solidFill>
            </a:endParaRPr>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1"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1" y="609600"/>
            <a:ext cx="5676899"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r>
              <a:rPr lang="en-US">
                <a:solidFill>
                  <a:srgbClr val="000000"/>
                </a:solidFill>
              </a:rPr>
              <a:t>高级算法设计与分析 卢亚辉</a:t>
            </a: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3EB8F4B-4594-4F0C-A18C-996BD4805962}" type="slidenum">
              <a:rPr lang="en-US">
                <a:solidFill>
                  <a:srgbClr val="000000"/>
                </a:solidFill>
              </a:rPr>
            </a:fld>
            <a:endParaRPr lang="en-US">
              <a:solidFill>
                <a:srgbClr val="000000"/>
              </a:solidFill>
            </a:endParaRPr>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17500" y="722313"/>
            <a:ext cx="8637588"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8615" y="1941513"/>
            <a:ext cx="8208962"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328615" y="4075113"/>
            <a:ext cx="8208962" cy="198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7"/>
          <p:cNvSpPr>
            <a:spLocks noGrp="1" noChangeArrowheads="1"/>
          </p:cNvSpPr>
          <p:nvPr>
            <p:ph type="dt" sz="half" idx="10"/>
          </p:nvPr>
        </p:nvSpPr>
        <p:spPr/>
        <p:txBody>
          <a:bodyPr/>
          <a:lstStyle>
            <a:lvl1pPr>
              <a:defRPr/>
            </a:lvl1pPr>
          </a:lstStyle>
          <a:p>
            <a:endParaRPr lang="en-US">
              <a:solidFill>
                <a:srgbClr val="000000"/>
              </a:solidFill>
            </a:endParaRPr>
          </a:p>
        </p:txBody>
      </p:sp>
      <p:sp>
        <p:nvSpPr>
          <p:cNvPr id="6" name="Rectangle 8"/>
          <p:cNvSpPr>
            <a:spLocks noGrp="1" noChangeArrowheads="1"/>
          </p:cNvSpPr>
          <p:nvPr>
            <p:ph type="ftr" sz="quarter" idx="11"/>
          </p:nvPr>
        </p:nvSpPr>
        <p:spPr/>
        <p:txBody>
          <a:bodyPr/>
          <a:lstStyle>
            <a:lvl1pPr>
              <a:defRPr/>
            </a:lvl1pPr>
          </a:lstStyle>
          <a:p>
            <a:r>
              <a:rPr lang="en-US">
                <a:solidFill>
                  <a:srgbClr val="000000"/>
                </a:solidFill>
              </a:rPr>
              <a:t>高级算法设计与分析 卢亚辉</a:t>
            </a:r>
            <a:endParaRPr lang="en-US">
              <a:solidFill>
                <a:srgbClr val="000000"/>
              </a:solidFill>
            </a:endParaRPr>
          </a:p>
        </p:txBody>
      </p:sp>
      <p:sp>
        <p:nvSpPr>
          <p:cNvPr id="7" name="Rectangle 9"/>
          <p:cNvSpPr>
            <a:spLocks noGrp="1" noChangeArrowheads="1"/>
          </p:cNvSpPr>
          <p:nvPr>
            <p:ph type="sldNum" sz="quarter" idx="12"/>
          </p:nvPr>
        </p:nvSpPr>
        <p:spPr/>
        <p:txBody>
          <a:bodyPr/>
          <a:lstStyle>
            <a:lvl1pPr>
              <a:defRPr/>
            </a:lvl1pPr>
          </a:lstStyle>
          <a:p>
            <a:fld id="{AE569244-4F8D-40CC-985D-6D90F136D3B4}" type="slidenum">
              <a:rPr lang="en-US">
                <a:solidFill>
                  <a:srgbClr val="000000"/>
                </a:solidFill>
              </a:rPr>
            </a:fld>
            <a:endParaRPr lang="en-US">
              <a:solidFill>
                <a:srgbClr val="000000"/>
              </a:solidFill>
            </a:endParaRPr>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0" fontAlgn="base" hangingPunct="0">
              <a:spcBef>
                <a:spcPct val="0"/>
              </a:spcBef>
              <a:spcAft>
                <a:spcPct val="0"/>
              </a:spcAft>
              <a:defRPr/>
            </a:pPr>
            <a:endParaRPr lang="en-US">
              <a:solidFill>
                <a:srgbClr val="000000"/>
              </a:solidFill>
            </a:endParaRPr>
          </a:p>
        </p:txBody>
      </p:sp>
      <p:sp>
        <p:nvSpPr>
          <p:cNvPr id="4" name="页脚占位符 3"/>
          <p:cNvSpPr>
            <a:spLocks noGrp="1"/>
          </p:cNvSpPr>
          <p:nvPr>
            <p:ph type="ftr" sz="quarter" idx="11"/>
          </p:nvPr>
        </p:nvSpPr>
        <p:spPr/>
        <p:txBody>
          <a:bodyPr/>
          <a:lstStyle/>
          <a:p>
            <a:pPr eaLnBrk="0" fontAlgn="base" hangingPunct="0">
              <a:spcBef>
                <a:spcPct val="0"/>
              </a:spcBef>
              <a:spcAft>
                <a:spcPct val="0"/>
              </a:spcAft>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lstStyle/>
          <a:p>
            <a:pPr eaLnBrk="0" fontAlgn="base" hangingPunct="0">
              <a:spcBef>
                <a:spcPct val="0"/>
              </a:spcBef>
              <a:spcAft>
                <a:spcPct val="0"/>
              </a:spcAft>
              <a:defRPr/>
            </a:pPr>
            <a:fld id="{788F243E-17DC-457A-A8A2-016C58323037}" type="slidenum">
              <a:rPr lang="en-US">
                <a:solidFill>
                  <a:srgbClr val="000000"/>
                </a:solidFill>
              </a:rPr>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0" fontAlgn="base" hangingPunct="0">
              <a:spcBef>
                <a:spcPct val="0"/>
              </a:spcBef>
              <a:spcAft>
                <a:spcPct val="0"/>
              </a:spcAft>
              <a:defRPr/>
            </a:pPr>
            <a:endParaRPr lang="en-US">
              <a:solidFill>
                <a:srgbClr val="000000"/>
              </a:solidFill>
            </a:endParaRPr>
          </a:p>
        </p:txBody>
      </p:sp>
      <p:sp>
        <p:nvSpPr>
          <p:cNvPr id="4" name="页脚占位符 3"/>
          <p:cNvSpPr>
            <a:spLocks noGrp="1"/>
          </p:cNvSpPr>
          <p:nvPr>
            <p:ph type="ftr" sz="quarter" idx="11"/>
          </p:nvPr>
        </p:nvSpPr>
        <p:spPr/>
        <p:txBody>
          <a:bodyPr/>
          <a:lstStyle/>
          <a:p>
            <a:pPr eaLnBrk="0" fontAlgn="base" hangingPunct="0">
              <a:spcBef>
                <a:spcPct val="0"/>
              </a:spcBef>
              <a:spcAft>
                <a:spcPct val="0"/>
              </a:spcAft>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lstStyle/>
          <a:p>
            <a:pPr eaLnBrk="0" fontAlgn="base" hangingPunct="0">
              <a:spcBef>
                <a:spcPct val="0"/>
              </a:spcBef>
              <a:spcAft>
                <a:spcPct val="0"/>
              </a:spcAft>
              <a:defRPr/>
            </a:pPr>
            <a:fld id="{788F243E-17DC-457A-A8A2-016C58323037}" type="slidenum">
              <a:rPr lang="en-US">
                <a:solidFill>
                  <a:srgbClr val="000000"/>
                </a:solidFill>
              </a:rPr>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0" fontAlgn="base" hangingPunct="0">
              <a:spcBef>
                <a:spcPct val="0"/>
              </a:spcBef>
              <a:spcAft>
                <a:spcPct val="0"/>
              </a:spcAft>
              <a:defRPr/>
            </a:pPr>
            <a:endParaRPr lang="en-US">
              <a:solidFill>
                <a:srgbClr val="000000"/>
              </a:solidFill>
            </a:endParaRPr>
          </a:p>
        </p:txBody>
      </p:sp>
      <p:sp>
        <p:nvSpPr>
          <p:cNvPr id="4" name="页脚占位符 3"/>
          <p:cNvSpPr>
            <a:spLocks noGrp="1"/>
          </p:cNvSpPr>
          <p:nvPr>
            <p:ph type="ftr" sz="quarter" idx="11"/>
          </p:nvPr>
        </p:nvSpPr>
        <p:spPr/>
        <p:txBody>
          <a:bodyPr/>
          <a:lstStyle/>
          <a:p>
            <a:pPr eaLnBrk="0" fontAlgn="base" hangingPunct="0">
              <a:spcBef>
                <a:spcPct val="0"/>
              </a:spcBef>
              <a:spcAft>
                <a:spcPct val="0"/>
              </a:spcAft>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lstStyle/>
          <a:p>
            <a:pPr eaLnBrk="0" fontAlgn="base" hangingPunct="0">
              <a:spcBef>
                <a:spcPct val="0"/>
              </a:spcBef>
              <a:spcAft>
                <a:spcPct val="0"/>
              </a:spcAft>
              <a:defRPr/>
            </a:pPr>
            <a:fld id="{788F243E-17DC-457A-A8A2-016C58323037}" type="slidenum">
              <a:rPr lang="en-US">
                <a:solidFill>
                  <a:srgbClr val="000000"/>
                </a:solidFill>
              </a:rPr>
            </a:fld>
            <a:endParaRPr lang="en-US">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0" fontAlgn="base" hangingPunct="0">
              <a:spcBef>
                <a:spcPct val="0"/>
              </a:spcBef>
              <a:spcAft>
                <a:spcPct val="0"/>
              </a:spcAft>
              <a:defRPr/>
            </a:pPr>
            <a:endParaRPr lang="en-US">
              <a:solidFill>
                <a:srgbClr val="000000"/>
              </a:solidFill>
            </a:endParaRPr>
          </a:p>
        </p:txBody>
      </p:sp>
      <p:sp>
        <p:nvSpPr>
          <p:cNvPr id="4" name="页脚占位符 3"/>
          <p:cNvSpPr>
            <a:spLocks noGrp="1"/>
          </p:cNvSpPr>
          <p:nvPr>
            <p:ph type="ftr" sz="quarter" idx="11"/>
          </p:nvPr>
        </p:nvSpPr>
        <p:spPr/>
        <p:txBody>
          <a:bodyPr/>
          <a:lstStyle/>
          <a:p>
            <a:pPr eaLnBrk="0" fontAlgn="base" hangingPunct="0">
              <a:spcBef>
                <a:spcPct val="0"/>
              </a:spcBef>
              <a:spcAft>
                <a:spcPct val="0"/>
              </a:spcAft>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lstStyle/>
          <a:p>
            <a:pPr eaLnBrk="0" fontAlgn="base" hangingPunct="0">
              <a:spcBef>
                <a:spcPct val="0"/>
              </a:spcBef>
              <a:spcAft>
                <a:spcPct val="0"/>
              </a:spcAft>
              <a:defRPr/>
            </a:pPr>
            <a:fld id="{788F243E-17DC-457A-A8A2-016C58323037}" type="slidenum">
              <a:rPr lang="en-US">
                <a:solidFill>
                  <a:srgbClr val="000000"/>
                </a:solidFill>
              </a:rPr>
            </a:fld>
            <a:endParaRPr lang="en-US">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eaLnBrk="0" fontAlgn="base" hangingPunct="0">
              <a:spcBef>
                <a:spcPct val="0"/>
              </a:spcBef>
              <a:spcAft>
                <a:spcPct val="0"/>
              </a:spcAft>
              <a:defRPr/>
            </a:pPr>
            <a:endParaRPr lang="en-US">
              <a:solidFill>
                <a:srgbClr val="000000"/>
              </a:solidFill>
            </a:endParaRPr>
          </a:p>
        </p:txBody>
      </p:sp>
      <p:sp>
        <p:nvSpPr>
          <p:cNvPr id="4" name="页脚占位符 3"/>
          <p:cNvSpPr>
            <a:spLocks noGrp="1"/>
          </p:cNvSpPr>
          <p:nvPr>
            <p:ph type="ftr" sz="quarter" idx="11"/>
          </p:nvPr>
        </p:nvSpPr>
        <p:spPr/>
        <p:txBody>
          <a:bodyPr/>
          <a:lstStyle/>
          <a:p>
            <a:pPr eaLnBrk="0" fontAlgn="base" hangingPunct="0">
              <a:spcBef>
                <a:spcPct val="0"/>
              </a:spcBef>
              <a:spcAft>
                <a:spcPct val="0"/>
              </a:spcAft>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lstStyle/>
          <a:p>
            <a:pPr eaLnBrk="0" fontAlgn="base" hangingPunct="0">
              <a:spcBef>
                <a:spcPct val="0"/>
              </a:spcBef>
              <a:spcAft>
                <a:spcPct val="0"/>
              </a:spcAft>
              <a:defRPr/>
            </a:pPr>
            <a:fld id="{788F243E-17DC-457A-A8A2-016C58323037}" type="slidenum">
              <a:rPr lang="en-US">
                <a:solidFill>
                  <a:srgbClr val="000000"/>
                </a:solidFill>
              </a:rPr>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r>
              <a:rPr lang="en-US">
                <a:solidFill>
                  <a:srgbClr val="000000"/>
                </a:solidFill>
              </a:rPr>
              <a:t>高级算法设计与分析 卢亚辉</a:t>
            </a: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F7C3E25-4F81-42B3-9AF8-17F95D817C40}" type="slidenum">
              <a:rPr lang="en-US">
                <a:solidFill>
                  <a:srgbClr val="000000"/>
                </a:solidFill>
              </a:rPr>
            </a:fld>
            <a:endParaRPr lang="en-US">
              <a:solidFill>
                <a:srgbClr val="000000"/>
              </a:solidFill>
            </a:endParaRP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r>
              <a:rPr lang="en-US">
                <a:solidFill>
                  <a:srgbClr val="000000"/>
                </a:solidFill>
              </a:rPr>
              <a:t>高级算法设计与分析 卢亚辉</a:t>
            </a: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B124B03A-E222-49E2-9A91-D7D25B6ED348}" type="slidenum">
              <a:rPr lang="en-US">
                <a:solidFill>
                  <a:srgbClr val="000000"/>
                </a:solidFill>
              </a:rPr>
            </a:fld>
            <a:endParaRPr lang="en-US">
              <a:solidFill>
                <a:srgbClr val="000000"/>
              </a:solidFill>
            </a:endParaRPr>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1"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r>
              <a:rPr lang="en-US">
                <a:solidFill>
                  <a:srgbClr val="000000"/>
                </a:solidFill>
              </a:rPr>
              <a:t>高级算法设计与分析 卢亚辉</a:t>
            </a:r>
            <a:endParaRPr 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FE47D9F1-DE92-47CE-A239-FDF56621384E}" type="slidenum">
              <a:rPr lang="en-US">
                <a:solidFill>
                  <a:srgbClr val="000000"/>
                </a:solidFill>
              </a:rPr>
            </a:fld>
            <a:endParaRPr lang="en-US">
              <a:solidFill>
                <a:srgbClr val="000000"/>
              </a:solidFill>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1"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r>
              <a:rPr lang="en-US">
                <a:solidFill>
                  <a:srgbClr val="000000"/>
                </a:solidFill>
              </a:rPr>
              <a:t>高级算法设计与分析 卢亚辉</a:t>
            </a:r>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26370B29-0D5F-4B90-B471-5FBD91E591A1}" type="slidenum">
              <a:rPr lang="en-US">
                <a:solidFill>
                  <a:srgbClr val="000000"/>
                </a:solidFill>
              </a:rPr>
            </a:fld>
            <a:endParaRPr lang="en-US">
              <a:solidFill>
                <a:srgbClr val="000000"/>
              </a:solidFill>
            </a:endParaRPr>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r>
              <a:rPr lang="en-US">
                <a:solidFill>
                  <a:srgbClr val="000000"/>
                </a:solidFill>
              </a:rPr>
              <a:t>高级算法设计与分析 卢亚辉</a:t>
            </a:r>
            <a:endParaRPr lang="en-US">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BD559721-1D86-4419-8089-AD0BB1C2A2A4}" type="slidenum">
              <a:rPr lang="en-US">
                <a:solidFill>
                  <a:srgbClr val="000000"/>
                </a:solidFill>
              </a:rPr>
            </a:fld>
            <a:endParaRPr lang="en-US">
              <a:solidFill>
                <a:srgbClr val="000000"/>
              </a:solidFill>
            </a:endParaRPr>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r>
              <a:rPr lang="en-US">
                <a:solidFill>
                  <a:srgbClr val="000000"/>
                </a:solidFill>
              </a:rPr>
              <a:t>高级算法设计与分析 卢亚辉</a:t>
            </a:r>
            <a:endParaRPr 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C6F4A282-15B5-4BD2-B169-6A8C7BAE9A7D}" type="slidenum">
              <a:rPr lang="en-US">
                <a:solidFill>
                  <a:srgbClr val="000000"/>
                </a:solidFill>
              </a:rPr>
            </a:fld>
            <a:endParaRPr lang="en-US">
              <a:solidFill>
                <a:srgbClr val="000000"/>
              </a:solidFill>
            </a:endParaRPr>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1"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r>
              <a:rPr lang="en-US">
                <a:solidFill>
                  <a:srgbClr val="000000"/>
                </a:solidFill>
              </a:rPr>
              <a:t>高级算法设计与分析 卢亚辉</a:t>
            </a:r>
            <a:endParaRPr 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E6C51CD2-7B79-46D7-B801-1C8F0C1E3816}" type="slidenum">
              <a:rPr lang="en-US">
                <a:solidFill>
                  <a:srgbClr val="000000"/>
                </a:solidFill>
              </a:rPr>
            </a:fld>
            <a:endParaRPr lang="en-US">
              <a:solidFill>
                <a:srgbClr val="000000"/>
              </a:solidFill>
            </a:endParaRPr>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r>
              <a:rPr lang="en-US">
                <a:solidFill>
                  <a:srgbClr val="000000"/>
                </a:solidFill>
              </a:rPr>
              <a:t>高级算法设计与分析 卢亚辉</a:t>
            </a:r>
            <a:endParaRPr lang="en-US">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CF2524E2-0801-4885-99E2-281673BE76DB}" type="slidenum">
              <a:rPr lang="en-US">
                <a:solidFill>
                  <a:srgbClr val="000000"/>
                </a:solidFill>
              </a:rPr>
            </a:fld>
            <a:endParaRPr lang="en-US">
              <a:solidFill>
                <a:srgbClr val="000000"/>
              </a:solidFill>
            </a:endParaRPr>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smtClean="0"/>
              <a:t>Click to edit Master title style</a:t>
            </a:r>
            <a:endParaRPr lang="en-US" smtClean="0"/>
          </a:p>
        </p:txBody>
      </p:sp>
      <p:sp>
        <p:nvSpPr>
          <p:cNvPr id="1027" name="Rectangle 3"/>
          <p:cNvSpPr>
            <a:spLocks noGrp="1" noChangeArrowheads="1"/>
          </p:cNvSpPr>
          <p:nvPr>
            <p:ph type="body" idx="1"/>
          </p:nvPr>
        </p:nvSpPr>
        <p:spPr bwMode="auto">
          <a:xfrm>
            <a:off x="685800" y="1007745"/>
            <a:ext cx="7772400" cy="524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028" name="Rectangle 4"/>
          <p:cNvSpPr>
            <a:spLocks noGrp="1" noChangeArrowheads="1"/>
          </p:cNvSpPr>
          <p:nvPr>
            <p:ph type="dt" sz="half" idx="2"/>
          </p:nvPr>
        </p:nvSpPr>
        <p:spPr bwMode="auto">
          <a:xfrm>
            <a:off x="685800" y="6360795"/>
            <a:ext cx="1905000" cy="344805"/>
          </a:xfrm>
          <a:prstGeom prst="rect">
            <a:avLst/>
          </a:prstGeom>
          <a:noFill/>
          <a:ln w="9525">
            <a:noFill/>
            <a:miter lim="800000"/>
          </a:ln>
          <a:effectLst/>
        </p:spPr>
        <p:txBody>
          <a:bodyPr vert="horz" wrap="square" lIns="91440" tIns="45720" rIns="91440" bIns="45720" numCol="1" anchor="t" anchorCtr="0" compatLnSpc="1"/>
          <a:lstStyle>
            <a:lvl1pPr>
              <a:defRPr sz="1400" b="0"/>
            </a:lvl1pPr>
          </a:lstStyle>
          <a:p>
            <a:pPr eaLnBrk="0" fontAlgn="base" hangingPunct="0">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409690"/>
            <a:ext cx="2895600" cy="295910"/>
          </a:xfrm>
          <a:prstGeom prst="rect">
            <a:avLst/>
          </a:prstGeom>
          <a:noFill/>
          <a:ln w="9525">
            <a:noFill/>
            <a:miter lim="800000"/>
          </a:ln>
          <a:effectLst/>
        </p:spPr>
        <p:txBody>
          <a:bodyPr vert="horz" wrap="square" lIns="91440" tIns="45720" rIns="91440" bIns="45720" numCol="1" anchor="t" anchorCtr="0" compatLnSpc="1"/>
          <a:lstStyle>
            <a:lvl1pPr algn="ctr">
              <a:defRPr sz="1400" b="0"/>
            </a:lvl1pPr>
          </a:lstStyle>
          <a:p>
            <a:pPr eaLnBrk="0" fontAlgn="base" hangingPunct="0">
              <a:spcBef>
                <a:spcPct val="0"/>
              </a:spcBef>
              <a:spcAft>
                <a:spcPct val="0"/>
              </a:spcAft>
              <a:defRPr/>
            </a:pPr>
            <a:r>
              <a:rPr lang="en-US">
                <a:solidFill>
                  <a:srgbClr val="000000"/>
                </a:solidFill>
              </a:rPr>
              <a:t>高级算法设计与分析 卢亚辉</a:t>
            </a:r>
            <a:endParaRPr lang="en-US">
              <a:solidFill>
                <a:srgbClr val="000000"/>
              </a:solidFill>
            </a:endParaRPr>
          </a:p>
        </p:txBody>
      </p:sp>
      <p:sp>
        <p:nvSpPr>
          <p:cNvPr id="1030" name="Rectangle 6"/>
          <p:cNvSpPr>
            <a:spLocks noGrp="1" noChangeArrowheads="1"/>
          </p:cNvSpPr>
          <p:nvPr>
            <p:ph type="sldNum" sz="quarter" idx="4"/>
          </p:nvPr>
        </p:nvSpPr>
        <p:spPr bwMode="auto">
          <a:xfrm>
            <a:off x="6553200" y="6360795"/>
            <a:ext cx="1905000" cy="344805"/>
          </a:xfrm>
          <a:prstGeom prst="rect">
            <a:avLst/>
          </a:prstGeom>
          <a:noFill/>
          <a:ln w="9525">
            <a:noFill/>
            <a:miter lim="800000"/>
          </a:ln>
          <a:effectLst/>
        </p:spPr>
        <p:txBody>
          <a:bodyPr vert="horz" wrap="square" lIns="91440" tIns="45720" rIns="91440" bIns="45720" numCol="1" anchor="t" anchorCtr="0" compatLnSpc="1"/>
          <a:lstStyle>
            <a:lvl1pPr algn="r">
              <a:defRPr sz="1400" b="0"/>
            </a:lvl1pPr>
          </a:lstStyle>
          <a:p>
            <a:pPr eaLnBrk="0" fontAlgn="base" hangingPunct="0">
              <a:spcBef>
                <a:spcPct val="0"/>
              </a:spcBef>
              <a:spcAft>
                <a:spcPct val="0"/>
              </a:spcAft>
              <a:defRPr/>
            </a:pPr>
            <a:fld id="{788F243E-17DC-457A-A8A2-016C58323037}" type="slidenum">
              <a:rPr lang="en-US">
                <a:solidFill>
                  <a:srgbClr val="000000"/>
                </a:solidFill>
              </a:rPr>
            </a:fld>
            <a:endParaRPr lang="en-US">
              <a:solidFill>
                <a:srgbClr val="000000"/>
              </a:solidFill>
            </a:endParaRPr>
          </a:p>
        </p:txBody>
      </p:sp>
      <p:sp>
        <p:nvSpPr>
          <p:cNvPr id="1031" name="Line 7"/>
          <p:cNvSpPr>
            <a:spLocks noChangeShapeType="1"/>
          </p:cNvSpPr>
          <p:nvPr userDrawn="1"/>
        </p:nvSpPr>
        <p:spPr bwMode="auto">
          <a:xfrm>
            <a:off x="568325" y="887095"/>
            <a:ext cx="8229601" cy="0"/>
          </a:xfrm>
          <a:prstGeom prst="line">
            <a:avLst/>
          </a:prstGeom>
          <a:noFill/>
          <a:ln w="57150" cmpd="thinThick">
            <a:solidFill>
              <a:srgbClr val="CC3300"/>
            </a:solidFill>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000" b="1">
              <a:solidFill>
                <a:srgbClr val="000000"/>
              </a:solidFill>
            </a:endParaRPr>
          </a:p>
        </p:txBody>
      </p:sp>
      <p:pic>
        <p:nvPicPr>
          <p:cNvPr id="2" name="图片 1" descr="深圳大学"/>
          <p:cNvPicPr>
            <a:picLocks noChangeAspect="1"/>
          </p:cNvPicPr>
          <p:nvPr userDrawn="1"/>
        </p:nvPicPr>
        <p:blipFill>
          <a:blip r:embed="rId18"/>
          <a:stretch>
            <a:fillRect/>
          </a:stretch>
        </p:blipFill>
        <p:spPr>
          <a:xfrm>
            <a:off x="7956550" y="22225"/>
            <a:ext cx="1115060" cy="1062355"/>
          </a:xfrm>
          <a:prstGeom prst="ellipse">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wmf"/><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sv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wmf"/><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22.emf"/><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7.emf"/><Relationship Id="rId1" Type="http://schemas.openxmlformats.org/officeDocument/2006/relationships/image" Target="../media/image26.wmf"/></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31.emf"/><Relationship Id="rId3" Type="http://schemas.openxmlformats.org/officeDocument/2006/relationships/image" Target="../media/image30.emf"/><Relationship Id="rId2" Type="http://schemas.openxmlformats.org/officeDocument/2006/relationships/image" Target="../media/image29.wmf"/><Relationship Id="rId1" Type="http://schemas.openxmlformats.org/officeDocument/2006/relationships/image" Target="../media/image28.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sv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svg"/><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zhihujingxuan.com/ting-ji-wen-ti/"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39.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emf"/><Relationship Id="rId1" Type="http://schemas.openxmlformats.org/officeDocument/2006/relationships/image" Target="../media/image45.em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emf"/></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0.wmf"/><Relationship Id="rId7" Type="http://schemas.openxmlformats.org/officeDocument/2006/relationships/oleObject" Target="../embeddings/oleObject1.bin"/><Relationship Id="rId6" Type="http://schemas.openxmlformats.org/officeDocument/2006/relationships/image" Target="../media/image49.png"/><Relationship Id="rId5" Type="http://schemas.openxmlformats.org/officeDocument/2006/relationships/hyperlink" Target="http://zh.wikipedia.org/wiki/%E9%80%BB%E8%BE%91%E6%9E%90%E5%8F%96" TargetMode="External"/><Relationship Id="rId4" Type="http://schemas.openxmlformats.org/officeDocument/2006/relationships/hyperlink" Target="http://zh.wikipedia.org/wiki/%E9%80%BB%E8%BE%91%E5%90%88%E5%8F%96" TargetMode="External"/><Relationship Id="rId3" Type="http://schemas.openxmlformats.org/officeDocument/2006/relationships/hyperlink" Target="http://zh.wikipedia.org/wiki/%E6%96%87%E5%AD%97_(%E6%95%B0%E7%90%86%E9%80%BB%E8%BE%91)" TargetMode="External"/><Relationship Id="rId2" Type="http://schemas.openxmlformats.org/officeDocument/2006/relationships/hyperlink" Target="http://zh.wikipedia.org/wiki/%E5%BD%93%E4%B8%94%E4%BB%85%E5%BD%93" TargetMode="External"/><Relationship Id="rId10" Type="http://schemas.openxmlformats.org/officeDocument/2006/relationships/vmlDrawing" Target="../drawings/vmlDrawing1.vml"/><Relationship Id="rId1" Type="http://schemas.openxmlformats.org/officeDocument/2006/relationships/image" Target="../media/image48.wmf"/></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w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amyz.itpub.net/post/34151/tag-161-1.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标题 1"/>
          <p:cNvSpPr>
            <a:spLocks noGrp="1"/>
          </p:cNvSpPr>
          <p:nvPr/>
        </p:nvSpPr>
        <p:spPr>
          <a:xfrm>
            <a:off x="685800" y="2130425"/>
            <a:ext cx="7772400" cy="1470025"/>
          </a:xfrm>
          <a:prstGeom prst="rect">
            <a:avLst/>
          </a:prstGeom>
          <a:noFill/>
          <a:ln>
            <a:noFill/>
          </a:ln>
        </p:spPr>
        <p:txBody>
          <a:bodyPr vert="horz" wrap="square" lIns="91440" tIns="45720" rIns="91440" bIns="45720" numCol="1" anchor="ctr" anchorCtr="0" compatLnSpc="1"/>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defRPr>
            </a:lvl2pPr>
            <a:lvl3pPr algn="ctr" rtl="0" eaLnBrk="1" fontAlgn="base" hangingPunct="1">
              <a:spcBef>
                <a:spcPct val="0"/>
              </a:spcBef>
              <a:spcAft>
                <a:spcPct val="0"/>
              </a:spcAft>
              <a:defRPr sz="4400">
                <a:solidFill>
                  <a:schemeClr val="tx2"/>
                </a:solidFill>
                <a:latin typeface="Times New Roman" panose="02020603050405020304" pitchFamily="18" charset="0"/>
              </a:defRPr>
            </a:lvl3pPr>
            <a:lvl4pPr algn="ctr" rtl="0" eaLnBrk="1" fontAlgn="base" hangingPunct="1">
              <a:spcBef>
                <a:spcPct val="0"/>
              </a:spcBef>
              <a:spcAft>
                <a:spcPct val="0"/>
              </a:spcAft>
              <a:defRPr sz="4400">
                <a:solidFill>
                  <a:schemeClr val="tx2"/>
                </a:solidFill>
                <a:latin typeface="Times New Roman" panose="02020603050405020304" pitchFamily="18" charset="0"/>
              </a:defRPr>
            </a:lvl4pPr>
            <a:lvl5pPr algn="ctr" rtl="0" eaLnBrk="1" fontAlgn="base" hangingPunct="1">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defRPr>
            </a:lvl9pPr>
          </a:lstStyle>
          <a:p>
            <a:r>
              <a:rPr lang="en-US" b="1" dirty="0">
                <a:solidFill>
                  <a:schemeClr val="tx1"/>
                </a:solidFill>
                <a:sym typeface="+mn-ea"/>
              </a:rPr>
              <a:t>P vs NP</a:t>
            </a:r>
            <a:endParaRPr lang="en-US" b="1" dirty="0">
              <a:solidFill>
                <a:schemeClr val="tx1"/>
              </a:solidFill>
              <a:sym typeface="+mn-ea"/>
            </a:endParaRPr>
          </a:p>
        </p:txBody>
      </p:sp>
      <p:sp>
        <p:nvSpPr>
          <p:cNvPr id="5" name="副标题 2"/>
          <p:cNvSpPr>
            <a:spLocks noGrp="1"/>
          </p:cNvSpPr>
          <p:nvPr/>
        </p:nvSpPr>
        <p:spPr>
          <a:xfrm>
            <a:off x="1371600" y="3886200"/>
            <a:ext cx="6400800" cy="1752600"/>
          </a:xfrm>
          <a:prstGeom prst="rect">
            <a:avLst/>
          </a:prstGeom>
          <a:noFill/>
          <a:ln>
            <a:noFill/>
          </a:ln>
        </p:spPr>
        <p:txBody>
          <a:bodyPr vert="horz" wrap="square" lIns="91440" tIns="45720" rIns="91440" bIns="45720" numCol="1" anchor="t" anchorCtr="0" compatLnSpc="1"/>
          <a:lstStyle>
            <a:lvl1pPr marL="0" indent="0" algn="ctr" rtl="0" eaLnBrk="1" fontAlgn="base" hangingPunct="1">
              <a:spcBef>
                <a:spcPct val="20000"/>
              </a:spcBef>
              <a:spcAft>
                <a:spcPct val="0"/>
              </a:spcAft>
              <a:buFont typeface="Wingdings" panose="05000000000000000000" pitchFamily="2" charset="2"/>
              <a:buNone/>
              <a:defRPr sz="2800">
                <a:solidFill>
                  <a:schemeClr val="tx1"/>
                </a:solidFill>
                <a:latin typeface="+mn-lt"/>
                <a:ea typeface="+mn-ea"/>
                <a:cs typeface="+mn-cs"/>
              </a:defRPr>
            </a:lvl1pPr>
            <a:lvl2pPr marL="457200" indent="0" algn="ctr" rtl="0" eaLnBrk="1" fontAlgn="base" hangingPunct="1">
              <a:spcBef>
                <a:spcPct val="20000"/>
              </a:spcBef>
              <a:spcAft>
                <a:spcPct val="0"/>
              </a:spcAft>
              <a:buClr>
                <a:srgbClr val="FF0000"/>
              </a:buClr>
              <a:buFont typeface="Wingdings" panose="05000000000000000000" pitchFamily="2" charset="2"/>
              <a:buNone/>
              <a:defRPr sz="2400">
                <a:solidFill>
                  <a:schemeClr val="tx1"/>
                </a:solidFill>
                <a:latin typeface="+mn-lt"/>
              </a:defRPr>
            </a:lvl2pPr>
            <a:lvl3pPr marL="914400" indent="0" algn="ctr" rtl="0" eaLnBrk="1" fontAlgn="base" hangingPunct="1">
              <a:spcBef>
                <a:spcPct val="20000"/>
              </a:spcBef>
              <a:spcAft>
                <a:spcPct val="0"/>
              </a:spcAft>
              <a:buNone/>
              <a:defRPr sz="2400">
                <a:solidFill>
                  <a:schemeClr val="tx1"/>
                </a:solidFill>
                <a:latin typeface="+mn-lt"/>
              </a:defRPr>
            </a:lvl3pPr>
            <a:lvl4pPr marL="1371600" indent="0" algn="ctr" rtl="0" eaLnBrk="1" fontAlgn="base" hangingPunct="1">
              <a:spcBef>
                <a:spcPct val="20000"/>
              </a:spcBef>
              <a:spcAft>
                <a:spcPct val="0"/>
              </a:spcAft>
              <a:buNone/>
              <a:defRPr sz="2000">
                <a:solidFill>
                  <a:schemeClr val="tx1"/>
                </a:solidFill>
                <a:latin typeface="+mn-lt"/>
              </a:defRPr>
            </a:lvl4pPr>
            <a:lvl5pPr marL="1828800" indent="0" algn="ctr" rtl="0" eaLnBrk="1" fontAlgn="base" hangingPunct="1">
              <a:spcBef>
                <a:spcPct val="20000"/>
              </a:spcBef>
              <a:spcAft>
                <a:spcPct val="0"/>
              </a:spcAft>
              <a:buNone/>
              <a:defRPr sz="2000">
                <a:solidFill>
                  <a:schemeClr val="tx1"/>
                </a:solidFill>
                <a:latin typeface="+mn-lt"/>
              </a:defRPr>
            </a:lvl5pPr>
            <a:lvl6pPr marL="2286000" indent="0" algn="ctr" rtl="0" eaLnBrk="1" fontAlgn="base" hangingPunct="1">
              <a:spcBef>
                <a:spcPct val="20000"/>
              </a:spcBef>
              <a:spcAft>
                <a:spcPct val="0"/>
              </a:spcAft>
              <a:buNone/>
              <a:defRPr sz="2000">
                <a:solidFill>
                  <a:schemeClr val="tx1"/>
                </a:solidFill>
                <a:latin typeface="+mn-lt"/>
              </a:defRPr>
            </a:lvl6pPr>
            <a:lvl7pPr marL="2743200" indent="0" algn="ctr" rtl="0" eaLnBrk="1" fontAlgn="base" hangingPunct="1">
              <a:spcBef>
                <a:spcPct val="20000"/>
              </a:spcBef>
              <a:spcAft>
                <a:spcPct val="0"/>
              </a:spcAft>
              <a:buNone/>
              <a:defRPr sz="2000">
                <a:solidFill>
                  <a:schemeClr val="tx1"/>
                </a:solidFill>
                <a:latin typeface="+mn-lt"/>
              </a:defRPr>
            </a:lvl7pPr>
            <a:lvl8pPr marL="3200400" indent="0" algn="ctr" rtl="0" eaLnBrk="1" fontAlgn="base" hangingPunct="1">
              <a:spcBef>
                <a:spcPct val="20000"/>
              </a:spcBef>
              <a:spcAft>
                <a:spcPct val="0"/>
              </a:spcAft>
              <a:buNone/>
              <a:defRPr sz="2000">
                <a:solidFill>
                  <a:schemeClr val="tx1"/>
                </a:solidFill>
                <a:latin typeface="+mn-lt"/>
              </a:defRPr>
            </a:lvl8pPr>
            <a:lvl9pPr marL="3657600" indent="0" algn="ctr" rtl="0" eaLnBrk="1" fontAlgn="base" hangingPunct="1">
              <a:spcBef>
                <a:spcPct val="20000"/>
              </a:spcBef>
              <a:spcAft>
                <a:spcPct val="0"/>
              </a:spcAft>
              <a:buNone/>
              <a:defRPr sz="2000">
                <a:solidFill>
                  <a:schemeClr val="tx1"/>
                </a:solidFill>
                <a:latin typeface="+mn-lt"/>
              </a:defRPr>
            </a:lvl9pPr>
          </a:lstStyle>
          <a:p>
            <a:pPr algn="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深圳大学计算机与软件学院</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卢亚辉</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zh-CN" altLang="en-US" dirty="0"/>
          </a:p>
        </p:txBody>
      </p:sp>
      <p:sp>
        <p:nvSpPr>
          <p:cNvPr id="6" name="灯片编号占位符 5"/>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sp>
        <p:nvSpPr>
          <p:cNvPr id="7" name="页脚占位符 6"/>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 </a:t>
            </a:r>
            <a:r>
              <a:rPr lang="zh-CN" altLang="en-US"/>
              <a:t>与</a:t>
            </a:r>
            <a:r>
              <a:rPr lang="en-US" altLang="zh-CN"/>
              <a:t> NP </a:t>
            </a:r>
            <a:r>
              <a:rPr lang="zh-CN" altLang="en-US"/>
              <a:t>问题</a:t>
            </a:r>
            <a:endParaRPr lang="zh-CN" altLang="en-US"/>
          </a:p>
        </p:txBody>
      </p:sp>
      <p:sp>
        <p:nvSpPr>
          <p:cNvPr id="3" name="内容占位符 2"/>
          <p:cNvSpPr>
            <a:spLocks noGrp="1"/>
          </p:cNvSpPr>
          <p:nvPr>
            <p:ph idx="1"/>
          </p:nvPr>
        </p:nvSpPr>
        <p:spPr/>
        <p:txBody>
          <a:bodyPr/>
          <a:p>
            <a:r>
              <a:rPr lang="zh-CN" altLang="en-US"/>
              <a:t>相似的问题，但是复杂度可能</a:t>
            </a:r>
            <a:r>
              <a:rPr lang="zh-CN" altLang="en-US"/>
              <a:t>不同</a:t>
            </a:r>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pic>
        <p:nvPicPr>
          <p:cNvPr id="7" name="图片 6"/>
          <p:cNvPicPr>
            <a:picLocks noChangeAspect="1"/>
          </p:cNvPicPr>
          <p:nvPr/>
        </p:nvPicPr>
        <p:blipFill>
          <a:blip r:embed="rId1"/>
          <a:stretch>
            <a:fillRect/>
          </a:stretch>
        </p:blipFill>
        <p:spPr>
          <a:xfrm>
            <a:off x="474980" y="1558925"/>
            <a:ext cx="7791450" cy="52990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6108" y="45"/>
            <a:ext cx="7772400" cy="1143000"/>
          </a:xfrm>
        </p:spPr>
        <p:txBody>
          <a:bodyPr/>
          <a:lstStyle/>
          <a:p>
            <a:pPr>
              <a:defRPr/>
            </a:pPr>
            <a:r>
              <a:rPr lang="zh-CN" altLang="en-US" dirty="0" smtClean="0">
                <a:ea typeface="宋体" panose="02010600030101010101" pitchFamily="2" charset="-122"/>
              </a:rPr>
              <a:t>非</a:t>
            </a:r>
            <a:r>
              <a:rPr lang="en-US" altLang="zh-CN" dirty="0" smtClean="0">
                <a:ea typeface="宋体" panose="02010600030101010101" pitchFamily="2" charset="-122"/>
              </a:rPr>
              <a:t>NP</a:t>
            </a:r>
            <a:r>
              <a:rPr lang="zh-CN" altLang="en-US" dirty="0" smtClean="0">
                <a:ea typeface="宋体" panose="02010600030101010101" pitchFamily="2" charset="-122"/>
              </a:rPr>
              <a:t>问题</a:t>
            </a:r>
            <a:endParaRPr lang="zh-CN" altLang="en-US" dirty="0" smtClean="0">
              <a:ea typeface="宋体" panose="02010600030101010101" pitchFamily="2" charset="-122"/>
            </a:endParaRPr>
          </a:p>
        </p:txBody>
      </p:sp>
      <p:sp>
        <p:nvSpPr>
          <p:cNvPr id="3" name="内容占位符 2"/>
          <p:cNvSpPr>
            <a:spLocks noGrp="1"/>
          </p:cNvSpPr>
          <p:nvPr>
            <p:ph idx="1"/>
          </p:nvPr>
        </p:nvSpPr>
        <p:spPr/>
        <p:txBody>
          <a:bodyPr/>
          <a:lstStyle/>
          <a:p>
            <a:pPr>
              <a:defRPr/>
            </a:pPr>
            <a:r>
              <a:rPr lang="zh-CN" altLang="en-US" dirty="0" smtClean="0">
                <a:ea typeface="宋体" panose="02010600030101010101" pitchFamily="2" charset="-122"/>
              </a:rPr>
              <a:t>有不是</a:t>
            </a:r>
            <a:r>
              <a:rPr lang="en-US" altLang="zh-CN" dirty="0" smtClean="0">
                <a:ea typeface="宋体" panose="02010600030101010101" pitchFamily="2" charset="-122"/>
              </a:rPr>
              <a:t>NP</a:t>
            </a:r>
            <a:r>
              <a:rPr lang="zh-CN" altLang="en-US" dirty="0" smtClean="0">
                <a:ea typeface="宋体" panose="02010600030101010101" pitchFamily="2" charset="-122"/>
              </a:rPr>
              <a:t>问题的问题，如果你不能在多项式的时间里去验证它。</a:t>
            </a:r>
            <a:endParaRPr lang="en-US" altLang="zh-CN" dirty="0" smtClean="0">
              <a:ea typeface="宋体" panose="02010600030101010101" pitchFamily="2" charset="-122"/>
            </a:endParaRPr>
          </a:p>
          <a:p>
            <a:pPr>
              <a:defRPr/>
            </a:pPr>
            <a:r>
              <a:rPr lang="en-US" altLang="zh-CN" dirty="0" smtClean="0">
                <a:ea typeface="宋体" panose="02010600030101010101" pitchFamily="2" charset="-122"/>
              </a:rPr>
              <a:t>Hamilton</a:t>
            </a:r>
            <a:r>
              <a:rPr lang="zh-CN" altLang="en-US" dirty="0" smtClean="0">
                <a:ea typeface="宋体" panose="02010600030101010101" pitchFamily="2" charset="-122"/>
              </a:rPr>
              <a:t>回路</a:t>
            </a:r>
            <a:r>
              <a:rPr lang="en-US" altLang="zh-CN" dirty="0" smtClean="0">
                <a:ea typeface="宋体" panose="02010600030101010101" pitchFamily="2" charset="-122"/>
              </a:rPr>
              <a:t>——</a:t>
            </a:r>
            <a:r>
              <a:rPr lang="zh-CN" altLang="en-US" dirty="0" smtClean="0">
                <a:ea typeface="宋体" panose="02010600030101010101" pitchFamily="2" charset="-122"/>
              </a:rPr>
              <a:t>给你一个图，问你能否找到一条经过每个顶点一次且恰好一次（不遗漏也不重复）最后又走回来的路</a:t>
            </a:r>
            <a:endParaRPr lang="en-US" altLang="zh-CN" dirty="0" smtClean="0">
              <a:ea typeface="宋体" panose="02010600030101010101" pitchFamily="2" charset="-122"/>
            </a:endParaRPr>
          </a:p>
          <a:p>
            <a:pPr>
              <a:defRPr/>
            </a:pPr>
            <a:r>
              <a:rPr lang="en-US" altLang="zh-CN" dirty="0" smtClean="0">
                <a:ea typeface="宋体" panose="02010600030101010101" pitchFamily="2" charset="-122"/>
              </a:rPr>
              <a:t>NP</a:t>
            </a:r>
            <a:r>
              <a:rPr lang="zh-CN" altLang="en-US" dirty="0" smtClean="0">
                <a:ea typeface="宋体" panose="02010600030101010101" pitchFamily="2" charset="-122"/>
              </a:rPr>
              <a:t>问题：</a:t>
            </a:r>
            <a:r>
              <a:rPr lang="en-US" altLang="zh-CN" dirty="0" smtClean="0">
                <a:ea typeface="宋体" panose="02010600030101010101" pitchFamily="2" charset="-122"/>
              </a:rPr>
              <a:t> </a:t>
            </a:r>
            <a:r>
              <a:rPr lang="zh-CN" altLang="en-US" dirty="0" smtClean="0">
                <a:ea typeface="宋体" panose="02010600030101010101" pitchFamily="2" charset="-122"/>
              </a:rPr>
              <a:t>存在</a:t>
            </a:r>
            <a:r>
              <a:rPr lang="en-US" altLang="zh-CN" dirty="0" smtClean="0">
                <a:ea typeface="宋体" panose="02010600030101010101" pitchFamily="2" charset="-122"/>
              </a:rPr>
              <a:t>Hamilton</a:t>
            </a:r>
            <a:r>
              <a:rPr lang="zh-CN" altLang="en-US" dirty="0" smtClean="0">
                <a:ea typeface="宋体" panose="02010600030101010101" pitchFamily="2" charset="-122"/>
              </a:rPr>
              <a:t>回路</a:t>
            </a:r>
            <a:endParaRPr lang="en-US" altLang="zh-CN" dirty="0" smtClean="0">
              <a:ea typeface="宋体" panose="02010600030101010101" pitchFamily="2" charset="-122"/>
            </a:endParaRPr>
          </a:p>
          <a:p>
            <a:pPr>
              <a:defRPr/>
            </a:pPr>
            <a:r>
              <a:rPr lang="zh-CN" altLang="en-US" dirty="0" smtClean="0">
                <a:ea typeface="宋体" panose="02010600030101010101" pitchFamily="2" charset="-122"/>
              </a:rPr>
              <a:t>非</a:t>
            </a:r>
            <a:r>
              <a:rPr lang="en-US" altLang="zh-CN" dirty="0" smtClean="0">
                <a:ea typeface="宋体" panose="02010600030101010101" pitchFamily="2" charset="-122"/>
              </a:rPr>
              <a:t>NP</a:t>
            </a:r>
            <a:r>
              <a:rPr lang="zh-CN" altLang="en-US" dirty="0" smtClean="0">
                <a:ea typeface="宋体" panose="02010600030101010101" pitchFamily="2" charset="-122"/>
              </a:rPr>
              <a:t>问题：不存在</a:t>
            </a:r>
            <a:r>
              <a:rPr lang="en-US" altLang="zh-CN" dirty="0" smtClean="0">
                <a:ea typeface="宋体" panose="02010600030101010101" pitchFamily="2" charset="-122"/>
              </a:rPr>
              <a:t>Hamilton</a:t>
            </a:r>
            <a:r>
              <a:rPr lang="zh-CN" altLang="en-US" dirty="0" smtClean="0">
                <a:ea typeface="宋体" panose="02010600030101010101" pitchFamily="2" charset="-122"/>
              </a:rPr>
              <a:t>回路。</a:t>
            </a:r>
            <a:endParaRPr lang="zh-CN" altLang="en-US" dirty="0" smtClean="0">
              <a:ea typeface="宋体" panose="02010600030101010101" pitchFamily="2" charset="-122"/>
            </a:endParaRPr>
          </a:p>
          <a:p>
            <a:pPr>
              <a:defRPr/>
            </a:pPr>
            <a:endParaRPr lang="zh-CN" altLang="en-US" dirty="0" smtClean="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88640"/>
            <a:ext cx="7772400" cy="1143000"/>
          </a:xfrm>
        </p:spPr>
        <p:txBody>
          <a:bodyPr/>
          <a:lstStyle/>
          <a:p>
            <a:pPr>
              <a:defRPr/>
            </a:pPr>
            <a:r>
              <a:rPr lang="en-US" altLang="zh-CN" dirty="0" smtClean="0">
                <a:ea typeface="宋体" panose="02010600030101010101" pitchFamily="2" charset="-122"/>
              </a:rPr>
              <a:t>P=NP</a:t>
            </a:r>
            <a:r>
              <a:rPr lang="zh-CN" altLang="en-US" dirty="0" smtClean="0">
                <a:ea typeface="宋体" panose="02010600030101010101" pitchFamily="2" charset="-122"/>
              </a:rPr>
              <a:t>？</a:t>
            </a:r>
            <a:endParaRPr lang="zh-CN" altLang="en-US" dirty="0" smtClean="0">
              <a:ea typeface="宋体" panose="02010600030101010101" pitchFamily="2" charset="-122"/>
            </a:endParaRPr>
          </a:p>
        </p:txBody>
      </p:sp>
      <p:sp>
        <p:nvSpPr>
          <p:cNvPr id="3" name="内容占位符 2"/>
          <p:cNvSpPr>
            <a:spLocks noGrp="1"/>
          </p:cNvSpPr>
          <p:nvPr>
            <p:ph idx="1"/>
          </p:nvPr>
        </p:nvSpPr>
        <p:spPr>
          <a:xfrm>
            <a:off x="539552" y="1484784"/>
            <a:ext cx="7772400" cy="4114800"/>
          </a:xfrm>
        </p:spPr>
        <p:txBody>
          <a:bodyPr/>
          <a:lstStyle/>
          <a:p>
            <a:pPr>
              <a:defRPr/>
            </a:pPr>
            <a:r>
              <a:rPr lang="en-US" altLang="zh-CN" sz="2800" dirty="0" smtClean="0">
                <a:ea typeface="宋体" panose="02010600030101010101" pitchFamily="2" charset="-122"/>
              </a:rPr>
              <a:t>NP </a:t>
            </a:r>
            <a:r>
              <a:rPr lang="zh-CN" altLang="en-US" sz="2800" dirty="0" smtClean="0">
                <a:ea typeface="宋体" panose="02010600030101010101" pitchFamily="2" charset="-122"/>
              </a:rPr>
              <a:t>问题能在多项式时间内“解决”，只不过需要好运气。显然，</a:t>
            </a:r>
            <a:r>
              <a:rPr lang="en-US" altLang="zh-CN" sz="2800" dirty="0" smtClean="0">
                <a:ea typeface="宋体" panose="02010600030101010101" pitchFamily="2" charset="-122"/>
              </a:rPr>
              <a:t>P </a:t>
            </a:r>
            <a:r>
              <a:rPr lang="zh-CN" altLang="en-US" sz="2800" dirty="0" smtClean="0">
                <a:ea typeface="宋体" panose="02010600030101010101" pitchFamily="2" charset="-122"/>
              </a:rPr>
              <a:t>类问题肯定属于 </a:t>
            </a:r>
            <a:r>
              <a:rPr lang="en-US" altLang="zh-CN" sz="2800" dirty="0" smtClean="0">
                <a:ea typeface="宋体" panose="02010600030101010101" pitchFamily="2" charset="-122"/>
              </a:rPr>
              <a:t>NP </a:t>
            </a:r>
            <a:r>
              <a:rPr lang="zh-CN" altLang="en-US" sz="2800" dirty="0" smtClean="0">
                <a:ea typeface="宋体" panose="02010600030101010101" pitchFamily="2" charset="-122"/>
              </a:rPr>
              <a:t>类问题。</a:t>
            </a:r>
            <a:endParaRPr lang="en-US" altLang="zh-CN" sz="2800" dirty="0" smtClean="0">
              <a:ea typeface="宋体" panose="02010600030101010101" pitchFamily="2" charset="-122"/>
            </a:endParaRPr>
          </a:p>
          <a:p>
            <a:pPr>
              <a:defRPr/>
            </a:pPr>
            <a:endParaRPr lang="en-US" altLang="zh-CN" sz="2800" dirty="0" smtClean="0">
              <a:ea typeface="宋体" panose="02010600030101010101" pitchFamily="2" charset="-122"/>
            </a:endParaRPr>
          </a:p>
          <a:p>
            <a:pPr>
              <a:defRPr/>
            </a:pPr>
            <a:r>
              <a:rPr lang="zh-CN" altLang="en-US" sz="2800" dirty="0" smtClean="0">
                <a:ea typeface="宋体" panose="02010600030101010101" pitchFamily="2" charset="-122"/>
              </a:rPr>
              <a:t>所谓“</a:t>
            </a:r>
            <a:r>
              <a:rPr lang="en-US" altLang="zh-CN" sz="2800" dirty="0" smtClean="0">
                <a:ea typeface="宋体" panose="02010600030101010101" pitchFamily="2" charset="-122"/>
              </a:rPr>
              <a:t>P=NP”</a:t>
            </a:r>
            <a:r>
              <a:rPr lang="zh-CN" altLang="en-US" sz="2800" dirty="0" smtClean="0">
                <a:ea typeface="宋体" panose="02010600030101010101" pitchFamily="2" charset="-122"/>
              </a:rPr>
              <a:t>，就是问</a:t>
            </a:r>
            <a:r>
              <a:rPr lang="en-US" altLang="zh-CN" sz="2800" dirty="0" smtClean="0">
                <a:ea typeface="宋体" panose="02010600030101010101" pitchFamily="2" charset="-122"/>
              </a:rPr>
              <a:t>——</a:t>
            </a:r>
            <a:r>
              <a:rPr lang="zh-CN" altLang="en-US" sz="2800" dirty="0" smtClean="0">
                <a:ea typeface="宋体" panose="02010600030101010101" pitchFamily="2" charset="-122"/>
              </a:rPr>
              <a:t>是不是所有的 </a:t>
            </a:r>
            <a:r>
              <a:rPr lang="en-US" altLang="zh-CN" sz="2800" dirty="0" smtClean="0">
                <a:ea typeface="宋体" panose="02010600030101010101" pitchFamily="2" charset="-122"/>
              </a:rPr>
              <a:t>NP </a:t>
            </a:r>
            <a:r>
              <a:rPr lang="zh-CN" altLang="en-US" sz="2800" dirty="0" smtClean="0">
                <a:ea typeface="宋体" panose="02010600030101010101" pitchFamily="2" charset="-122"/>
              </a:rPr>
              <a:t>问题，都能找到多项式时间的确定性算法？</a:t>
            </a:r>
            <a:endParaRPr lang="en-US" altLang="zh-CN" sz="2800" dirty="0" smtClean="0">
              <a:ea typeface="宋体" panose="02010600030101010101" pitchFamily="2" charset="-122"/>
            </a:endParaRPr>
          </a:p>
          <a:p>
            <a:pPr>
              <a:defRPr/>
            </a:pPr>
            <a:endParaRPr lang="en-US" altLang="zh-CN" sz="2800" dirty="0" smtClean="0">
              <a:ea typeface="宋体" panose="02010600030101010101" pitchFamily="2" charset="-122"/>
            </a:endParaRPr>
          </a:p>
          <a:p>
            <a:pPr>
              <a:defRPr/>
            </a:pPr>
            <a:r>
              <a:rPr lang="zh-CN" altLang="en-US" sz="2800" dirty="0" smtClean="0">
                <a:ea typeface="宋体" panose="02010600030101010101" pitchFamily="2" charset="-122"/>
              </a:rPr>
              <a:t>究竟是否有</a:t>
            </a:r>
            <a:r>
              <a:rPr lang="en-US" altLang="zh-CN" sz="2800" dirty="0" smtClean="0">
                <a:ea typeface="宋体" panose="02010600030101010101" pitchFamily="2" charset="-122"/>
              </a:rPr>
              <a:t>P=NP</a:t>
            </a:r>
            <a:r>
              <a:rPr lang="zh-CN" altLang="en-US" sz="2800" dirty="0" smtClean="0">
                <a:ea typeface="宋体" panose="02010600030101010101" pitchFamily="2" charset="-122"/>
              </a:rPr>
              <a:t>？通常所谓的“</a:t>
            </a:r>
            <a:r>
              <a:rPr lang="en-US" altLang="zh-CN" sz="2800" dirty="0" smtClean="0">
                <a:ea typeface="宋体" panose="02010600030101010101" pitchFamily="2" charset="-122"/>
              </a:rPr>
              <a:t>NP</a:t>
            </a:r>
            <a:r>
              <a:rPr lang="zh-CN" altLang="en-US" sz="2800" dirty="0" smtClean="0">
                <a:ea typeface="宋体" panose="02010600030101010101" pitchFamily="2" charset="-122"/>
              </a:rPr>
              <a:t>问题”，其实就一句话：证明或推翻</a:t>
            </a:r>
            <a:r>
              <a:rPr lang="en-US" altLang="zh-CN" sz="2800" dirty="0" smtClean="0">
                <a:ea typeface="宋体" panose="02010600030101010101" pitchFamily="2" charset="-122"/>
              </a:rPr>
              <a:t>P=NP</a:t>
            </a:r>
            <a:r>
              <a:rPr lang="zh-CN" altLang="en-US" sz="2800" dirty="0" smtClean="0">
                <a:ea typeface="宋体" panose="02010600030101010101" pitchFamily="2" charset="-122"/>
              </a:rPr>
              <a:t>。</a:t>
            </a:r>
            <a:endParaRPr lang="zh-CN" altLang="en-US" sz="2800" dirty="0" smtClean="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Title 1"/>
          <p:cNvSpPr>
            <a:spLocks noGrp="1"/>
          </p:cNvSpPr>
          <p:nvPr>
            <p:ph type="title"/>
          </p:nvPr>
        </p:nvSpPr>
        <p:spPr/>
        <p:txBody>
          <a:bodyPr vert="horz" wrap="square" lIns="91440" tIns="45720" rIns="91440" bIns="45720" anchor="ctr" anchorCtr="0"/>
          <a:p>
            <a:pPr eaLnBrk="1" hangingPunct="1"/>
            <a:r>
              <a:rPr lang="zh-CN" altLang="en-US" dirty="0"/>
              <a:t>判定问题与优化</a:t>
            </a:r>
            <a:r>
              <a:rPr lang="zh-CN" altLang="en-US" dirty="0"/>
              <a:t>问题</a:t>
            </a:r>
            <a:endParaRPr lang="zh-CN" altLang="en-US" dirty="0"/>
          </a:p>
        </p:txBody>
      </p:sp>
      <p:sp>
        <p:nvSpPr>
          <p:cNvPr id="15363" name="Content Placeholder 2"/>
          <p:cNvSpPr>
            <a:spLocks noGrp="1"/>
          </p:cNvSpPr>
          <p:nvPr>
            <p:ph idx="1"/>
          </p:nvPr>
        </p:nvSpPr>
        <p:spPr/>
        <p:txBody>
          <a:bodyPr vert="horz" wrap="square" lIns="91440" tIns="45720" rIns="91440" bIns="45720" anchor="t" anchorCtr="0"/>
          <a:p>
            <a:pPr eaLnBrk="1" hangingPunct="1"/>
            <a:r>
              <a:rPr lang="zh-CN" altLang="en-US" sz="2000" dirty="0">
                <a:sym typeface="+mn-ea"/>
              </a:rPr>
              <a:t>判定</a:t>
            </a:r>
            <a:r>
              <a:rPr lang="zh-CN" altLang="en-US" sz="2000" dirty="0"/>
              <a:t>问题</a:t>
            </a:r>
            <a:r>
              <a:rPr lang="en-US" altLang="zh-CN" sz="2000" dirty="0"/>
              <a:t>(decision problem, </a:t>
            </a:r>
            <a:r>
              <a:rPr lang="zh-CN" altLang="en-US" sz="2000" dirty="0">
                <a:sym typeface="+mn-ea"/>
              </a:rPr>
              <a:t>决策</a:t>
            </a:r>
            <a:r>
              <a:rPr lang="zh-CN" altLang="en-US" sz="2000" dirty="0"/>
              <a:t>问题</a:t>
            </a:r>
            <a:r>
              <a:rPr lang="en-US" altLang="zh-CN" sz="2000" dirty="0"/>
              <a:t>)</a:t>
            </a:r>
            <a:r>
              <a:rPr lang="zh-CN" altLang="en-US" sz="2000" dirty="0"/>
              <a:t>：讨论一个特定的表述是否为真</a:t>
            </a:r>
            <a:r>
              <a:rPr lang="en-US" altLang="zh-CN" sz="2000" dirty="0"/>
              <a:t>(to be or not not be)</a:t>
            </a:r>
            <a:endParaRPr lang="en-US" altLang="zh-CN" sz="2000" dirty="0"/>
          </a:p>
          <a:p>
            <a:pPr lvl="1" eaLnBrk="1" hangingPunct="1"/>
            <a:r>
              <a:rPr lang="zh-CN" altLang="en-US" sz="2000" dirty="0"/>
              <a:t>查找：一系列数的序列中是否包含</a:t>
            </a:r>
            <a:r>
              <a:rPr lang="en-US" altLang="zh-CN" sz="2000" dirty="0"/>
              <a:t>m</a:t>
            </a:r>
            <a:r>
              <a:rPr lang="zh-CN" altLang="en-US" sz="2000" dirty="0"/>
              <a:t>？</a:t>
            </a:r>
            <a:endParaRPr lang="en-US" altLang="zh-CN" sz="2000" dirty="0"/>
          </a:p>
          <a:p>
            <a:pPr eaLnBrk="1" hangingPunct="1"/>
            <a:r>
              <a:rPr lang="zh-CN" altLang="en-US" sz="2000" dirty="0"/>
              <a:t>优化问题（</a:t>
            </a:r>
            <a:r>
              <a:rPr lang="en-US" altLang="zh-CN" sz="2000" dirty="0"/>
              <a:t>optimizaiton problem</a:t>
            </a:r>
            <a:r>
              <a:rPr lang="zh-CN" altLang="en-US" sz="2000" dirty="0"/>
              <a:t>）：寻找一个最好的解答（</a:t>
            </a:r>
            <a:r>
              <a:rPr lang="en-US" altLang="zh-CN" sz="2000" dirty="0"/>
              <a:t> to be best</a:t>
            </a:r>
            <a:r>
              <a:rPr lang="zh-CN" altLang="en-US" sz="2000" dirty="0"/>
              <a:t>）（所谓最好是根据人们的一些标准和规定进行判断的）</a:t>
            </a:r>
            <a:endParaRPr lang="en-US" altLang="zh-CN" sz="2000" dirty="0"/>
          </a:p>
          <a:p>
            <a:pPr lvl="1" eaLnBrk="1" hangingPunct="1"/>
            <a:r>
              <a:rPr lang="zh-CN" altLang="en-US" sz="2000" dirty="0"/>
              <a:t>最小优化问题：最小生成树、最短路径</a:t>
            </a:r>
            <a:endParaRPr lang="en-US" altLang="zh-CN" sz="2000" dirty="0"/>
          </a:p>
          <a:p>
            <a:pPr lvl="1" eaLnBrk="1" hangingPunct="1"/>
            <a:r>
              <a:rPr lang="zh-CN" altLang="en-US" sz="2000" dirty="0"/>
              <a:t>最大优化问题：背包问题</a:t>
            </a:r>
            <a:endParaRPr lang="en-US" altLang="zh-CN" sz="2000" dirty="0"/>
          </a:p>
          <a:p>
            <a:pPr eaLnBrk="1" hangingPunct="1"/>
            <a:r>
              <a:rPr lang="zh-CN" altLang="en-US" sz="2000" dirty="0">
                <a:sym typeface="+mn-ea"/>
              </a:rPr>
              <a:t>判定</a:t>
            </a:r>
            <a:r>
              <a:rPr lang="zh-CN" altLang="en-US" sz="2000" dirty="0"/>
              <a:t>问题可以和优化问题转化</a:t>
            </a:r>
            <a:endParaRPr lang="en-US" altLang="zh-CN" sz="2000" dirty="0"/>
          </a:p>
          <a:p>
            <a:pPr lvl="1" eaLnBrk="1" hangingPunct="1"/>
            <a:r>
              <a:rPr lang="zh-CN" altLang="en-US" sz="1600" dirty="0"/>
              <a:t>背包问题的决策问题：</a:t>
            </a:r>
            <a:endParaRPr lang="zh-CN" altLang="en-US" sz="1600" dirty="0"/>
          </a:p>
          <a:p>
            <a:pPr lvl="1" eaLnBrk="1" hangingPunct="1"/>
            <a:endParaRPr lang="zh-CN" altLang="en-US" sz="1600" dirty="0"/>
          </a:p>
          <a:p>
            <a:pPr lvl="1" eaLnBrk="1" hangingPunct="1"/>
            <a:endParaRPr lang="zh-CN" altLang="en-US" sz="1600" dirty="0"/>
          </a:p>
          <a:p>
            <a:pPr lvl="1" eaLnBrk="1" hangingPunct="1"/>
            <a:endParaRPr lang="zh-CN" altLang="en-US" sz="1600" dirty="0"/>
          </a:p>
          <a:p>
            <a:pPr lvl="1" eaLnBrk="1" hangingPunct="1"/>
            <a:endParaRPr lang="zh-CN" altLang="en-US" sz="1600" dirty="0"/>
          </a:p>
          <a:p>
            <a:pPr lvl="1" eaLnBrk="1" hangingPunct="1"/>
            <a:endParaRPr lang="zh-CN" altLang="en-US" sz="1600" dirty="0"/>
          </a:p>
          <a:p>
            <a:pPr lvl="0" eaLnBrk="1" hangingPunct="1"/>
            <a:r>
              <a:rPr lang="zh-CN" altLang="en-US" sz="1865" dirty="0"/>
              <a:t>一般来说，判定问题比优化问题要容易</a:t>
            </a:r>
            <a:r>
              <a:rPr lang="zh-CN" altLang="en-US" sz="1865" dirty="0"/>
              <a:t>一些</a:t>
            </a:r>
            <a:endParaRPr lang="zh-CN" altLang="en-US" sz="1865" dirty="0"/>
          </a:p>
        </p:txBody>
      </p:sp>
      <p:pic>
        <p:nvPicPr>
          <p:cNvPr id="15364" name="Picture 3"/>
          <p:cNvPicPr>
            <a:picLocks noChangeAspect="1"/>
          </p:cNvPicPr>
          <p:nvPr/>
        </p:nvPicPr>
        <p:blipFill>
          <a:blip r:embed="rId1"/>
          <a:stretch>
            <a:fillRect/>
          </a:stretch>
        </p:blipFill>
        <p:spPr>
          <a:xfrm>
            <a:off x="965518" y="4271328"/>
            <a:ext cx="6797675" cy="107632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Title 1"/>
          <p:cNvSpPr>
            <a:spLocks noGrp="1"/>
          </p:cNvSpPr>
          <p:nvPr>
            <p:ph type="title"/>
          </p:nvPr>
        </p:nvSpPr>
        <p:spPr/>
        <p:txBody>
          <a:bodyPr vert="horz" wrap="square" lIns="91440" tIns="45720" rIns="91440" bIns="45720" anchor="ctr" anchorCtr="0"/>
          <a:p>
            <a:pPr eaLnBrk="1" hangingPunct="1"/>
            <a:r>
              <a:rPr lang="zh-CN" altLang="en-US" dirty="0"/>
              <a:t>决策问题（</a:t>
            </a:r>
            <a:r>
              <a:rPr lang="en-US" altLang="zh-CN" dirty="0"/>
              <a:t>decision Problem</a:t>
            </a:r>
            <a:r>
              <a:rPr lang="zh-CN" altLang="en-US" dirty="0"/>
              <a:t>）</a:t>
            </a:r>
            <a:endParaRPr lang="zh-CN" altLang="en-US" dirty="0"/>
          </a:p>
        </p:txBody>
      </p:sp>
      <p:sp>
        <p:nvSpPr>
          <p:cNvPr id="16387" name="Content Placeholder 2"/>
          <p:cNvSpPr>
            <a:spLocks noGrp="1"/>
          </p:cNvSpPr>
          <p:nvPr>
            <p:ph idx="1"/>
          </p:nvPr>
        </p:nvSpPr>
        <p:spPr/>
        <p:txBody>
          <a:bodyPr vert="horz" wrap="square" lIns="91440" tIns="45720" rIns="91440" bIns="45720" anchor="t" anchorCtr="0"/>
          <a:p>
            <a:pPr eaLnBrk="1" hangingPunct="1"/>
            <a:endParaRPr lang="zh-CN" altLang="en-US" dirty="0"/>
          </a:p>
        </p:txBody>
      </p:sp>
      <p:pic>
        <p:nvPicPr>
          <p:cNvPr id="16388" name="Picture 3"/>
          <p:cNvPicPr>
            <a:picLocks noChangeAspect="1"/>
          </p:cNvPicPr>
          <p:nvPr/>
        </p:nvPicPr>
        <p:blipFill>
          <a:blip r:embed="rId1"/>
          <a:stretch>
            <a:fillRect/>
          </a:stretch>
        </p:blipFill>
        <p:spPr>
          <a:xfrm>
            <a:off x="436563" y="2852738"/>
            <a:ext cx="6881812" cy="379412"/>
          </a:xfrm>
          <a:prstGeom prst="rect">
            <a:avLst/>
          </a:prstGeom>
          <a:noFill/>
          <a:ln w="9525">
            <a:noFill/>
          </a:ln>
        </p:spPr>
      </p:pic>
      <p:pic>
        <p:nvPicPr>
          <p:cNvPr id="16389" name="Picture 5"/>
          <p:cNvPicPr>
            <a:picLocks noChangeAspect="1"/>
          </p:cNvPicPr>
          <p:nvPr/>
        </p:nvPicPr>
        <p:blipFill>
          <a:blip r:embed="rId2"/>
          <a:stretch>
            <a:fillRect/>
          </a:stretch>
        </p:blipFill>
        <p:spPr>
          <a:xfrm>
            <a:off x="250825" y="1835150"/>
            <a:ext cx="8518525" cy="600075"/>
          </a:xfrm>
          <a:prstGeom prst="rect">
            <a:avLst/>
          </a:prstGeom>
          <a:noFill/>
          <a:ln w="9525">
            <a:noFill/>
          </a:ln>
        </p:spPr>
      </p:pic>
      <p:pic>
        <p:nvPicPr>
          <p:cNvPr id="16390" name="Picture 6"/>
          <p:cNvPicPr>
            <a:picLocks noChangeAspect="1"/>
          </p:cNvPicPr>
          <p:nvPr/>
        </p:nvPicPr>
        <p:blipFill>
          <a:blip r:embed="rId3"/>
          <a:stretch>
            <a:fillRect/>
          </a:stretch>
        </p:blipFill>
        <p:spPr>
          <a:xfrm>
            <a:off x="238125" y="3557588"/>
            <a:ext cx="8531225" cy="649287"/>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250825" y="260350"/>
            <a:ext cx="8229600" cy="1143000"/>
          </a:xfrm>
        </p:spPr>
        <p:txBody>
          <a:bodyPr vert="horz" wrap="square" lIns="91440" tIns="45720" rIns="91440" bIns="45720" anchor="ctr" anchorCtr="0"/>
          <a:p>
            <a:pPr eaLnBrk="1" hangingPunct="1"/>
            <a:r>
              <a:rPr lang="zh-CN" altLang="en-US" dirty="0"/>
              <a:t>确定性算法</a:t>
            </a:r>
            <a:endParaRPr lang="zh-CN" altLang="en-US" dirty="0"/>
          </a:p>
        </p:txBody>
      </p:sp>
      <p:sp>
        <p:nvSpPr>
          <p:cNvPr id="17411" name="Rectangle 3"/>
          <p:cNvSpPr>
            <a:spLocks noGrp="1"/>
          </p:cNvSpPr>
          <p:nvPr>
            <p:ph idx="1"/>
          </p:nvPr>
        </p:nvSpPr>
        <p:spPr>
          <a:xfrm>
            <a:off x="457200" y="2276475"/>
            <a:ext cx="5122863" cy="3849688"/>
          </a:xfrm>
        </p:spPr>
        <p:txBody>
          <a:bodyPr vert="horz" wrap="square" lIns="91440" tIns="45720" rIns="91440" bIns="45720" anchor="t" anchorCtr="0"/>
          <a:p>
            <a:pPr eaLnBrk="1" hangingPunct="1">
              <a:lnSpc>
                <a:spcPct val="80000"/>
              </a:lnSpc>
            </a:pPr>
            <a:endParaRPr lang="en-US" altLang="zh-CN" sz="2400" b="1" dirty="0"/>
          </a:p>
          <a:p>
            <a:pPr eaLnBrk="1" hangingPunct="1">
              <a:lnSpc>
                <a:spcPct val="80000"/>
              </a:lnSpc>
            </a:pPr>
            <a:r>
              <a:rPr lang="zh-CN" altLang="en-US" sz="2400" b="1" dirty="0"/>
              <a:t>定义</a:t>
            </a:r>
            <a:r>
              <a:rPr lang="en-US" altLang="zh-CN" sz="2400" b="1" dirty="0"/>
              <a:t>12.1</a:t>
            </a:r>
            <a:r>
              <a:rPr lang="en-US" altLang="zh-CN" sz="2400" dirty="0"/>
              <a:t>  A</a:t>
            </a:r>
            <a:r>
              <a:rPr lang="zh-CN" altLang="en-US" sz="2400" dirty="0"/>
              <a:t>是问题</a:t>
            </a:r>
            <a:r>
              <a:rPr lang="ru-RU" altLang="zh-CN" sz="2400" dirty="0">
                <a:latin typeface="宋体" panose="02010600030101010101" pitchFamily="2" charset="-122"/>
              </a:rPr>
              <a:t>П</a:t>
            </a:r>
            <a:r>
              <a:rPr lang="zh-CN" altLang="en-US" sz="2400" dirty="0"/>
              <a:t>的一个算法。如果在处理问题的实例时，在算法的整个执行过程中，每一步只有一个确定的选择，就说算法是确定性的算法。</a:t>
            </a:r>
            <a:endParaRPr lang="zh-CN" altLang="en-US" sz="2400" dirty="0"/>
          </a:p>
          <a:p>
            <a:pPr eaLnBrk="1" hangingPunct="1">
              <a:lnSpc>
                <a:spcPct val="80000"/>
              </a:lnSpc>
            </a:pPr>
            <a:endParaRPr lang="zh-CN" altLang="en-US" sz="2400" dirty="0"/>
          </a:p>
          <a:p>
            <a:pPr eaLnBrk="1" hangingPunct="1">
              <a:lnSpc>
                <a:spcPct val="80000"/>
              </a:lnSpc>
            </a:pPr>
            <a:r>
              <a:rPr lang="zh-CN" altLang="en-US" sz="2400" dirty="0"/>
              <a:t>算法执行的每一个步骤，都有确定的选择。</a:t>
            </a:r>
            <a:endParaRPr lang="zh-CN" altLang="en-US" sz="2400" dirty="0"/>
          </a:p>
          <a:p>
            <a:pPr eaLnBrk="1" hangingPunct="1">
              <a:lnSpc>
                <a:spcPct val="80000"/>
              </a:lnSpc>
            </a:pPr>
            <a:r>
              <a:rPr lang="zh-CN" altLang="en-US" sz="2400" dirty="0"/>
              <a:t>重新用同一输入实例运行该算法，所得到的结果严格一致。</a:t>
            </a:r>
            <a:endParaRPr lang="zh-CN" altLang="en-US" sz="2400" dirty="0"/>
          </a:p>
        </p:txBody>
      </p:sp>
      <p:pic>
        <p:nvPicPr>
          <p:cNvPr id="17412" name="Picture 5" descr="http://jaskell.blogbus.com/files/1157891414.gif"/>
          <p:cNvPicPr>
            <a:picLocks noChangeAspect="1"/>
          </p:cNvPicPr>
          <p:nvPr/>
        </p:nvPicPr>
        <p:blipFill>
          <a:blip r:embed="rId1"/>
          <a:stretch>
            <a:fillRect/>
          </a:stretch>
        </p:blipFill>
        <p:spPr>
          <a:xfrm>
            <a:off x="-107950" y="188913"/>
            <a:ext cx="3095625" cy="2314575"/>
          </a:xfrm>
          <a:prstGeom prst="rect">
            <a:avLst/>
          </a:prstGeom>
          <a:noFill/>
          <a:ln w="9525">
            <a:noFill/>
          </a:ln>
        </p:spPr>
      </p:pic>
      <p:pic>
        <p:nvPicPr>
          <p:cNvPr id="17413" name="Picture 7"/>
          <p:cNvPicPr>
            <a:picLocks noChangeAspect="1"/>
          </p:cNvPicPr>
          <p:nvPr/>
        </p:nvPicPr>
        <p:blipFill>
          <a:blip r:embed="rId2"/>
          <a:stretch>
            <a:fillRect/>
          </a:stretch>
        </p:blipFill>
        <p:spPr>
          <a:xfrm>
            <a:off x="5819775" y="0"/>
            <a:ext cx="3324225" cy="659765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title"/>
          </p:nvPr>
        </p:nvSpPr>
        <p:spPr/>
        <p:txBody>
          <a:bodyPr vert="horz" wrap="square" lIns="91440" tIns="45720" rIns="91440" bIns="45720" anchor="ctr" anchorCtr="0"/>
          <a:p>
            <a:pPr eaLnBrk="1" hangingPunct="1"/>
            <a:endParaRPr lang="zh-CN" altLang="zh-CN" dirty="0"/>
          </a:p>
        </p:txBody>
      </p:sp>
      <p:sp>
        <p:nvSpPr>
          <p:cNvPr id="18435" name="Rectangle 3"/>
          <p:cNvSpPr>
            <a:spLocks noGrp="1"/>
          </p:cNvSpPr>
          <p:nvPr>
            <p:ph idx="1"/>
          </p:nvPr>
        </p:nvSpPr>
        <p:spPr/>
        <p:txBody>
          <a:bodyPr vert="horz" wrap="square" lIns="91440" tIns="45720" rIns="91440" bIns="45720" anchor="t" anchorCtr="0"/>
          <a:p>
            <a:pPr eaLnBrk="1" hangingPunct="1"/>
            <a:r>
              <a:rPr lang="zh-CN" altLang="en-US" b="1" dirty="0"/>
              <a:t>定义</a:t>
            </a:r>
            <a:r>
              <a:rPr lang="en-US" altLang="zh-CN" b="1" dirty="0"/>
              <a:t>12.2  </a:t>
            </a:r>
            <a:r>
              <a:rPr lang="zh-CN" altLang="en-US" dirty="0"/>
              <a:t>如果对某个判定问题</a:t>
            </a:r>
            <a:r>
              <a:rPr lang="ru-RU" altLang="zh-CN" dirty="0">
                <a:latin typeface="宋体" panose="02010600030101010101" pitchFamily="2" charset="-122"/>
              </a:rPr>
              <a:t>П</a:t>
            </a:r>
            <a:r>
              <a:rPr lang="en-US" altLang="zh-CN" dirty="0"/>
              <a:t> </a:t>
            </a:r>
            <a:r>
              <a:rPr lang="zh-CN" altLang="en-US" dirty="0"/>
              <a:t>，存在着一个非负整数</a:t>
            </a:r>
            <a:r>
              <a:rPr lang="en-US" altLang="zh-CN" dirty="0"/>
              <a:t>k</a:t>
            </a:r>
            <a:r>
              <a:rPr lang="zh-CN" altLang="en-US" dirty="0"/>
              <a:t>，对输入</a:t>
            </a:r>
            <a:r>
              <a:rPr lang="zh-CN" altLang="en-US" dirty="0">
                <a:solidFill>
                  <a:srgbClr val="FF0000"/>
                </a:solidFill>
              </a:rPr>
              <a:t>规模为</a:t>
            </a:r>
            <a:r>
              <a:rPr lang="en-US" altLang="zh-CN" dirty="0">
                <a:solidFill>
                  <a:srgbClr val="FF0000"/>
                </a:solidFill>
              </a:rPr>
              <a:t>n</a:t>
            </a:r>
            <a:r>
              <a:rPr lang="zh-CN" altLang="en-US" dirty="0"/>
              <a:t>的实例，能够以</a:t>
            </a:r>
            <a:r>
              <a:rPr lang="en-US" altLang="zh-CN" dirty="0">
                <a:solidFill>
                  <a:srgbClr val="FF0000"/>
                </a:solidFill>
              </a:rPr>
              <a:t>O(n^k)</a:t>
            </a:r>
            <a:r>
              <a:rPr lang="zh-CN" altLang="en-US" dirty="0"/>
              <a:t>的时间运行一个</a:t>
            </a:r>
            <a:r>
              <a:rPr lang="zh-CN" altLang="en-US" dirty="0">
                <a:solidFill>
                  <a:srgbClr val="FF0000"/>
                </a:solidFill>
              </a:rPr>
              <a:t>确定性</a:t>
            </a:r>
            <a:r>
              <a:rPr lang="zh-CN" altLang="en-US" dirty="0"/>
              <a:t>的算法，得到</a:t>
            </a:r>
            <a:r>
              <a:rPr lang="en-US" altLang="zh-CN" dirty="0"/>
              <a:t>yes</a:t>
            </a:r>
            <a:r>
              <a:rPr lang="zh-CN" altLang="en-US" dirty="0"/>
              <a:t>或</a:t>
            </a:r>
            <a:r>
              <a:rPr lang="en-US" altLang="zh-CN" dirty="0"/>
              <a:t>no</a:t>
            </a:r>
            <a:r>
              <a:rPr lang="zh-CN" altLang="en-US" dirty="0"/>
              <a:t>的答案，则该判定问题是一个</a:t>
            </a:r>
            <a:r>
              <a:rPr lang="en-US" altLang="zh-CN" dirty="0"/>
              <a:t>P</a:t>
            </a:r>
            <a:r>
              <a:rPr lang="zh-CN" altLang="en-US" dirty="0"/>
              <a:t>类判定问题。</a:t>
            </a:r>
            <a:endParaRPr lang="zh-CN" altLang="en-US" dirty="0"/>
          </a:p>
          <a:p>
            <a:pPr eaLnBrk="1" hangingPunct="1"/>
            <a:endParaRPr lang="zh-CN" altLang="en-US" dirty="0"/>
          </a:p>
          <a:p>
            <a:pPr eaLnBrk="1" hangingPunct="1"/>
            <a:r>
              <a:rPr lang="zh-CN" altLang="en-US" dirty="0"/>
              <a:t>特性：</a:t>
            </a:r>
            <a:r>
              <a:rPr lang="en-US" altLang="zh-CN" dirty="0"/>
              <a:t>P</a:t>
            </a:r>
            <a:r>
              <a:rPr lang="zh-CN" altLang="en-US" dirty="0"/>
              <a:t>类判定问题是由具有多项式时间的确定性算法来解的判定问题</a:t>
            </a:r>
            <a:endParaRPr lang="zh-CN" altLang="en-US" dirty="0"/>
          </a:p>
        </p:txBody>
      </p:sp>
      <p:sp>
        <p:nvSpPr>
          <p:cNvPr id="18436" name="Rectangle 5"/>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lvl="0" eaLnBrk="1" hangingPunct="1">
              <a:spcBef>
                <a:spcPct val="0"/>
              </a:spcBef>
              <a:buNone/>
            </a:pPr>
            <a:endParaRPr lang="zh-CN" altLang="en-US" sz="1800" dirty="0"/>
          </a:p>
        </p:txBody>
      </p:sp>
      <p:pic>
        <p:nvPicPr>
          <p:cNvPr id="18437" name="Picture 6"/>
          <p:cNvPicPr>
            <a:picLocks noChangeAspect="1"/>
          </p:cNvPicPr>
          <p:nvPr/>
        </p:nvPicPr>
        <p:blipFill>
          <a:blip r:embed="rId1"/>
          <a:stretch>
            <a:fillRect/>
          </a:stretch>
        </p:blipFill>
        <p:spPr>
          <a:xfrm>
            <a:off x="250825" y="5949950"/>
            <a:ext cx="8537575" cy="63182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p:txBody>
          <a:bodyPr vert="horz" wrap="square" lIns="91440" tIns="45720" rIns="91440" bIns="45720" anchor="ctr" anchorCtr="0"/>
          <a:p>
            <a:pPr eaLnBrk="1" hangingPunct="1"/>
            <a:r>
              <a:rPr lang="en-US" altLang="zh-CN" dirty="0"/>
              <a:t>P</a:t>
            </a:r>
            <a:r>
              <a:rPr lang="zh-CN" altLang="en-US" dirty="0"/>
              <a:t>类</a:t>
            </a:r>
            <a:endParaRPr lang="zh-CN" altLang="en-US" dirty="0"/>
          </a:p>
        </p:txBody>
      </p:sp>
      <p:sp>
        <p:nvSpPr>
          <p:cNvPr id="19459" name="Rectangle 3"/>
          <p:cNvSpPr>
            <a:spLocks noGrp="1"/>
          </p:cNvSpPr>
          <p:nvPr>
            <p:ph idx="1"/>
          </p:nvPr>
        </p:nvSpPr>
        <p:spPr/>
        <p:txBody>
          <a:bodyPr vert="horz" wrap="square" lIns="91440" tIns="45720" rIns="91440" bIns="45720" anchor="t" anchorCtr="0"/>
          <a:p>
            <a:pPr eaLnBrk="1" hangingPunct="1"/>
            <a:r>
              <a:rPr lang="zh-CN" altLang="en-US" dirty="0"/>
              <a:t>排序（冒泡、插入、归并、快速、</a:t>
            </a:r>
            <a:r>
              <a:rPr lang="en-US" altLang="zh-CN" dirty="0"/>
              <a:t>…</a:t>
            </a:r>
            <a:r>
              <a:rPr lang="zh-CN" altLang="en-US" dirty="0"/>
              <a:t>）</a:t>
            </a:r>
            <a:endParaRPr lang="zh-CN" altLang="en-US" dirty="0"/>
          </a:p>
          <a:p>
            <a:pPr eaLnBrk="1" hangingPunct="1"/>
            <a:r>
              <a:rPr lang="zh-CN" altLang="en-US" dirty="0"/>
              <a:t>查找（顺序、折半、哈希</a:t>
            </a:r>
            <a:r>
              <a:rPr lang="en-US" altLang="zh-CN" dirty="0"/>
              <a:t>…</a:t>
            </a:r>
            <a:r>
              <a:rPr lang="zh-CN" altLang="en-US" dirty="0"/>
              <a:t>）</a:t>
            </a:r>
            <a:endParaRPr lang="zh-CN" altLang="en-US" dirty="0"/>
          </a:p>
          <a:p>
            <a:pPr eaLnBrk="1" hangingPunct="1"/>
            <a:r>
              <a:rPr lang="zh-CN" altLang="en-US" dirty="0"/>
              <a:t>最近邻</a:t>
            </a:r>
            <a:endParaRPr lang="zh-CN" altLang="en-US" dirty="0"/>
          </a:p>
          <a:p>
            <a:pPr eaLnBrk="1" hangingPunct="1"/>
            <a:r>
              <a:rPr lang="zh-CN" altLang="en-US" dirty="0"/>
              <a:t>凸包</a:t>
            </a:r>
            <a:endParaRPr lang="zh-CN" altLang="en-US" dirty="0"/>
          </a:p>
          <a:p>
            <a:pPr eaLnBrk="1" hangingPunct="1"/>
            <a:endParaRPr lang="zh-CN" altLang="en-US" dirty="0"/>
          </a:p>
          <a:p>
            <a:pPr eaLnBrk="1" hangingPunct="1"/>
            <a:r>
              <a:rPr lang="en-US" altLang="zh-CN" dirty="0">
                <a:solidFill>
                  <a:srgbClr val="FF0000"/>
                </a:solidFill>
              </a:rPr>
              <a:t>O(n^k)</a:t>
            </a:r>
            <a:endParaRPr lang="en-US" altLang="zh-CN" dirty="0"/>
          </a:p>
          <a:p>
            <a:pPr eaLnBrk="1" hangingPunct="1"/>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p:txBody>
          <a:bodyPr vert="horz" wrap="square" lIns="91440" tIns="45720" rIns="91440" bIns="45720" anchor="ctr" anchorCtr="0"/>
          <a:p>
            <a:pPr eaLnBrk="1" hangingPunct="1"/>
            <a:r>
              <a:rPr lang="zh-CN" altLang="en-US" dirty="0"/>
              <a:t>一些难题</a:t>
            </a:r>
            <a:endParaRPr lang="zh-CN" altLang="en-US" dirty="0"/>
          </a:p>
        </p:txBody>
      </p:sp>
      <p:sp>
        <p:nvSpPr>
          <p:cNvPr id="20483" name="Rectangle 3"/>
          <p:cNvSpPr>
            <a:spLocks noGrp="1"/>
          </p:cNvSpPr>
          <p:nvPr>
            <p:ph idx="1"/>
          </p:nvPr>
        </p:nvSpPr>
        <p:spPr/>
        <p:txBody>
          <a:bodyPr vert="horz" wrap="square" lIns="91440" tIns="45720" rIns="91440" bIns="45720" anchor="t" anchorCtr="0"/>
          <a:p>
            <a:pPr eaLnBrk="1" hangingPunct="1">
              <a:lnSpc>
                <a:spcPct val="80000"/>
              </a:lnSpc>
            </a:pPr>
            <a:r>
              <a:rPr lang="zh-CN" altLang="en-US" sz="2400" dirty="0"/>
              <a:t>有一些问题，既没有找到它们的多项式类型算法，也无法证明这样的算法不存在</a:t>
            </a:r>
            <a:endParaRPr lang="zh-CN" altLang="en-US" sz="2400" dirty="0"/>
          </a:p>
          <a:p>
            <a:pPr lvl="1" eaLnBrk="1" hangingPunct="1">
              <a:lnSpc>
                <a:spcPct val="80000"/>
              </a:lnSpc>
            </a:pPr>
            <a:r>
              <a:rPr lang="zh-CN" altLang="en-US" sz="2000" dirty="0"/>
              <a:t>旅行商问题</a:t>
            </a:r>
            <a:endParaRPr lang="zh-CN" altLang="en-US" sz="2000" dirty="0"/>
          </a:p>
          <a:p>
            <a:pPr lvl="1" eaLnBrk="1" hangingPunct="1">
              <a:lnSpc>
                <a:spcPct val="80000"/>
              </a:lnSpc>
            </a:pPr>
            <a:r>
              <a:rPr lang="zh-CN" altLang="en-US" sz="2000" dirty="0"/>
              <a:t>背包问题</a:t>
            </a:r>
            <a:endParaRPr lang="zh-CN" altLang="en-US" sz="2000" dirty="0"/>
          </a:p>
          <a:p>
            <a:pPr lvl="1" eaLnBrk="1" hangingPunct="1">
              <a:lnSpc>
                <a:spcPct val="80000"/>
              </a:lnSpc>
            </a:pPr>
            <a:r>
              <a:rPr lang="zh-CN" altLang="en-US" sz="2000" dirty="0"/>
              <a:t>可满足问题</a:t>
            </a:r>
            <a:endParaRPr lang="zh-CN" altLang="en-US" sz="2000" dirty="0"/>
          </a:p>
          <a:p>
            <a:pPr lvl="1" eaLnBrk="1" hangingPunct="1">
              <a:lnSpc>
                <a:spcPct val="80000"/>
              </a:lnSpc>
            </a:pPr>
            <a:r>
              <a:rPr lang="zh-CN" altLang="en-US" sz="2000" dirty="0"/>
              <a:t>哈密顿回路</a:t>
            </a:r>
            <a:endParaRPr lang="zh-CN" altLang="en-US" sz="2000" dirty="0"/>
          </a:p>
          <a:p>
            <a:pPr lvl="1" eaLnBrk="1" hangingPunct="1">
              <a:lnSpc>
                <a:spcPct val="80000"/>
              </a:lnSpc>
            </a:pPr>
            <a:r>
              <a:rPr lang="zh-CN" altLang="en-US" sz="2000" dirty="0"/>
              <a:t>划分问题</a:t>
            </a:r>
            <a:endParaRPr lang="zh-CN" altLang="en-US" sz="2000" dirty="0"/>
          </a:p>
          <a:p>
            <a:pPr lvl="1" eaLnBrk="1" hangingPunct="1">
              <a:lnSpc>
                <a:spcPct val="80000"/>
              </a:lnSpc>
            </a:pPr>
            <a:r>
              <a:rPr lang="zh-CN" altLang="en-US" sz="2000" dirty="0"/>
              <a:t>装箱问题</a:t>
            </a:r>
            <a:endParaRPr lang="zh-CN" altLang="en-US" sz="2000" dirty="0"/>
          </a:p>
          <a:p>
            <a:pPr lvl="1" eaLnBrk="1" hangingPunct="1">
              <a:lnSpc>
                <a:spcPct val="80000"/>
              </a:lnSpc>
            </a:pPr>
            <a:r>
              <a:rPr lang="zh-CN" altLang="en-US" sz="2000" dirty="0"/>
              <a:t>图的着色问题</a:t>
            </a:r>
            <a:endParaRPr lang="zh-CN" altLang="en-US" sz="2000" dirty="0"/>
          </a:p>
          <a:p>
            <a:pPr lvl="1" eaLnBrk="1" hangingPunct="1">
              <a:lnSpc>
                <a:spcPct val="80000"/>
              </a:lnSpc>
            </a:pPr>
            <a:r>
              <a:rPr lang="zh-CN" altLang="en-US" sz="2000" dirty="0"/>
              <a:t>整数线性规划</a:t>
            </a:r>
            <a:endParaRPr lang="zh-CN" altLang="en-US" sz="2000" dirty="0"/>
          </a:p>
          <a:p>
            <a:pPr lvl="1" eaLnBrk="1" hangingPunct="1">
              <a:lnSpc>
                <a:spcPct val="80000"/>
              </a:lnSpc>
            </a:pPr>
            <a:endParaRPr lang="zh-CN" altLang="en-US" sz="2000" dirty="0"/>
          </a:p>
          <a:p>
            <a:pPr eaLnBrk="1" hangingPunct="1">
              <a:lnSpc>
                <a:spcPct val="80000"/>
              </a:lnSpc>
            </a:pPr>
            <a:r>
              <a:rPr lang="zh-CN" altLang="en-US" sz="2400" dirty="0"/>
              <a:t>特点：</a:t>
            </a:r>
            <a:endParaRPr lang="zh-CN" altLang="en-US" sz="2400" dirty="0"/>
          </a:p>
          <a:p>
            <a:pPr lvl="1" eaLnBrk="1" hangingPunct="1">
              <a:lnSpc>
                <a:spcPct val="80000"/>
              </a:lnSpc>
            </a:pPr>
            <a:r>
              <a:rPr lang="zh-CN" altLang="en-US" sz="2000" dirty="0">
                <a:solidFill>
                  <a:srgbClr val="FF0000"/>
                </a:solidFill>
              </a:rPr>
              <a:t>求解问题很难</a:t>
            </a:r>
            <a:r>
              <a:rPr lang="zh-CN" altLang="en-US" sz="2000" dirty="0"/>
              <a:t>，但是</a:t>
            </a:r>
            <a:r>
              <a:rPr lang="zh-CN" altLang="en-US" sz="2000" dirty="0">
                <a:solidFill>
                  <a:srgbClr val="FF0000"/>
                </a:solidFill>
              </a:rPr>
              <a:t>判断一个特定的解是否解决了该问题很容易</a:t>
            </a:r>
            <a:endParaRPr lang="en-US" altLang="zh-CN" sz="2000" dirty="0">
              <a:solidFill>
                <a:srgbClr val="FF0000"/>
              </a:solidFill>
            </a:endParaRPr>
          </a:p>
          <a:p>
            <a:pPr eaLnBrk="1" hangingPunct="1">
              <a:lnSpc>
                <a:spcPct val="80000"/>
              </a:lnSpc>
            </a:pPr>
            <a:endParaRPr lang="en-US" altLang="zh-CN"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p:txBody>
          <a:bodyPr vert="horz" wrap="square" lIns="91440" tIns="45720" rIns="91440" bIns="45720" anchor="ctr" anchorCtr="0"/>
          <a:p>
            <a:pPr eaLnBrk="1" hangingPunct="1"/>
            <a:r>
              <a:rPr lang="zh-CN" altLang="en-US" dirty="0"/>
              <a:t>非确定性算法</a:t>
            </a:r>
            <a:endParaRPr lang="zh-CN" altLang="en-US" dirty="0"/>
          </a:p>
        </p:txBody>
      </p:sp>
      <p:sp>
        <p:nvSpPr>
          <p:cNvPr id="23555" name="Rectangle 3"/>
          <p:cNvSpPr>
            <a:spLocks noGrp="1"/>
          </p:cNvSpPr>
          <p:nvPr>
            <p:ph idx="1"/>
          </p:nvPr>
        </p:nvSpPr>
        <p:spPr>
          <a:xfrm>
            <a:off x="457200" y="1600200"/>
            <a:ext cx="6419850" cy="4525963"/>
          </a:xfrm>
        </p:spPr>
        <p:txBody>
          <a:bodyPr vert="horz" wrap="square" lIns="91440" tIns="45720" rIns="91440" bIns="45720" anchor="t" anchorCtr="0"/>
          <a:p>
            <a:pPr eaLnBrk="1" hangingPunct="1"/>
            <a:endParaRPr lang="zh-CN" altLang="zh-CN" dirty="0"/>
          </a:p>
        </p:txBody>
      </p:sp>
      <p:pic>
        <p:nvPicPr>
          <p:cNvPr id="23556" name="Picture 4"/>
          <p:cNvPicPr>
            <a:picLocks noChangeAspect="1"/>
          </p:cNvPicPr>
          <p:nvPr/>
        </p:nvPicPr>
        <p:blipFill>
          <a:blip r:embed="rId1"/>
          <a:stretch>
            <a:fillRect/>
          </a:stretch>
        </p:blipFill>
        <p:spPr>
          <a:xfrm>
            <a:off x="212090" y="1160780"/>
            <a:ext cx="8931910" cy="3086735"/>
          </a:xfrm>
          <a:prstGeom prst="rect">
            <a:avLst/>
          </a:prstGeom>
          <a:noFill/>
          <a:ln w="9525">
            <a:noFill/>
          </a:ln>
        </p:spPr>
      </p:pic>
      <p:pic>
        <p:nvPicPr>
          <p:cNvPr id="23557" name="Picture 7"/>
          <p:cNvPicPr>
            <a:picLocks noChangeAspect="1"/>
          </p:cNvPicPr>
          <p:nvPr/>
        </p:nvPicPr>
        <p:blipFill>
          <a:blip r:embed="rId2"/>
          <a:stretch>
            <a:fillRect/>
          </a:stretch>
        </p:blipFill>
        <p:spPr>
          <a:xfrm>
            <a:off x="1000125" y="4373880"/>
            <a:ext cx="6939915" cy="17526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6"/>
          <p:cNvSpPr>
            <a:spLocks noGrp="1" noChangeArrowheads="1"/>
          </p:cNvSpPr>
          <p:nvPr>
            <p:ph type="body" idx="1"/>
          </p:nvPr>
        </p:nvSpPr>
        <p:spPr>
          <a:xfrm>
            <a:off x="859809" y="1524000"/>
            <a:ext cx="6626842" cy="4038600"/>
          </a:xfrm>
        </p:spPr>
        <p:txBody>
          <a:bodyPr/>
          <a:lstStyle/>
          <a:p>
            <a:r>
              <a:rPr lang="en-US" sz="2400" b="1" dirty="0" smtClean="0"/>
              <a:t>P</a:t>
            </a:r>
            <a:endParaRPr lang="en-US" sz="2400" b="1" dirty="0" smtClean="0"/>
          </a:p>
          <a:p>
            <a:r>
              <a:rPr lang="en-US" sz="2400" b="1" dirty="0">
                <a:latin typeface="+mj-lt"/>
              </a:rPr>
              <a:t>NP</a:t>
            </a:r>
            <a:endParaRPr lang="en-US" sz="2400" b="1" dirty="0">
              <a:latin typeface="+mj-lt"/>
            </a:endParaRPr>
          </a:p>
          <a:p>
            <a:r>
              <a:rPr lang="en-US" sz="2400" b="1" dirty="0">
                <a:latin typeface="+mj-lt"/>
              </a:rPr>
              <a:t>NPC</a:t>
            </a:r>
            <a:endParaRPr lang="en-US" sz="2400" b="1" dirty="0">
              <a:latin typeface="+mj-lt"/>
            </a:endParaRPr>
          </a:p>
          <a:p>
            <a:r>
              <a:rPr lang="zh-CN" sz="2400" b="1" dirty="0">
                <a:latin typeface="+mj-lt"/>
                <a:ea typeface="宋体" panose="02010600030101010101" pitchFamily="2" charset="-122"/>
              </a:rPr>
              <a:t>图灵机与停机问题</a:t>
            </a:r>
            <a:endParaRPr lang="zh-CN" sz="2400" b="1" dirty="0">
              <a:latin typeface="+mj-lt"/>
              <a:ea typeface="宋体" panose="02010600030101010101" pitchFamily="2" charset="-122"/>
            </a:endParaRPr>
          </a:p>
          <a:p>
            <a:r>
              <a:rPr lang="en-US" altLang="zh-CN" sz="2400" b="1" dirty="0">
                <a:latin typeface="+mj-lt"/>
                <a:ea typeface="宋体" panose="02010600030101010101" pitchFamily="2" charset="-122"/>
              </a:rPr>
              <a:t>NPC</a:t>
            </a:r>
            <a:r>
              <a:rPr lang="zh-CN" altLang="en-US" sz="2400" b="1" dirty="0">
                <a:latin typeface="+mj-lt"/>
                <a:ea typeface="宋体" panose="02010600030101010101" pitchFamily="2" charset="-122"/>
              </a:rPr>
              <a:t>的证明</a:t>
            </a:r>
            <a:endParaRPr lang="zh-CN" altLang="en-US" sz="2400" b="1" dirty="0">
              <a:latin typeface="+mj-lt"/>
              <a:ea typeface="宋体" panose="02010600030101010101" pitchFamily="2" charset="-122"/>
            </a:endParaRPr>
          </a:p>
        </p:txBody>
      </p:sp>
      <p:sp>
        <p:nvSpPr>
          <p:cNvPr id="5" name="Rectangle 2"/>
          <p:cNvSpPr>
            <a:spLocks noGrp="1" noChangeArrowheads="1"/>
          </p:cNvSpPr>
          <p:nvPr>
            <p:ph type="title" idx="4294967295"/>
          </p:nvPr>
        </p:nvSpPr>
        <p:spPr>
          <a:xfrm>
            <a:off x="1657351" y="107950"/>
            <a:ext cx="5829300" cy="838200"/>
          </a:xfrm>
        </p:spPr>
        <p:txBody>
          <a:bodyPr/>
          <a:lstStyle/>
          <a:p>
            <a:r>
              <a:rPr lang="zh-CN" altLang="en-US" sz="3600" b="1" dirty="0">
                <a:solidFill>
                  <a:srgbClr val="0000CC"/>
                </a:solidFill>
              </a:rPr>
              <a:t>本章大纲</a:t>
            </a:r>
            <a:endParaRPr lang="en-US" sz="3600" b="1" dirty="0">
              <a:solidFill>
                <a:srgbClr val="0000CC"/>
              </a:solidFill>
            </a:endParaRPr>
          </a:p>
        </p:txBody>
      </p:sp>
      <p:sp>
        <p:nvSpPr>
          <p:cNvPr id="2" name="灯片编号占位符 1"/>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sp>
        <p:nvSpPr>
          <p:cNvPr id="3" name="页脚占位符 2"/>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Comparison of deterministic and nondeterministic computation</a:t>
            </a:r>
            <a:endParaRPr lang="zh-CN" altLang="en-US" sz="3200"/>
          </a:p>
        </p:txBody>
      </p:sp>
      <p:sp>
        <p:nvSpPr>
          <p:cNvPr id="3" name="内容占位符 2"/>
          <p:cNvSpPr>
            <a:spLocks noGrp="1"/>
          </p:cNvSpPr>
          <p:nvPr>
            <p:ph idx="1"/>
          </p:nvPr>
        </p:nvSpPr>
        <p:spPr/>
        <p:txBody>
          <a:bodyPr/>
          <a:p>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pic>
        <p:nvPicPr>
          <p:cNvPr id="6" name="图片 5" descr="Difference_between_deterministic_and_Nondeterministic"/>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37310" y="1247775"/>
            <a:ext cx="7381875" cy="43624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title"/>
          </p:nvPr>
        </p:nvSpPr>
        <p:spPr/>
        <p:txBody>
          <a:bodyPr vert="horz" wrap="square" lIns="91440" tIns="45720" rIns="91440" bIns="45720" anchor="ctr" anchorCtr="0"/>
          <a:p>
            <a:pPr eaLnBrk="1" hangingPunct="1"/>
            <a:r>
              <a:rPr lang="en-US" altLang="zh-CN" dirty="0"/>
              <a:t>NP</a:t>
            </a:r>
            <a:r>
              <a:rPr lang="zh-CN" altLang="en-US" dirty="0"/>
              <a:t>问题</a:t>
            </a:r>
            <a:endParaRPr lang="zh-CN" altLang="en-US" dirty="0"/>
          </a:p>
        </p:txBody>
      </p:sp>
      <p:sp>
        <p:nvSpPr>
          <p:cNvPr id="24579" name="Rectangle 3"/>
          <p:cNvSpPr>
            <a:spLocks noGrp="1"/>
          </p:cNvSpPr>
          <p:nvPr>
            <p:ph idx="1"/>
          </p:nvPr>
        </p:nvSpPr>
        <p:spPr/>
        <p:txBody>
          <a:bodyPr vert="horz" wrap="square" lIns="91440" tIns="45720" rIns="91440" bIns="45720" anchor="t" anchorCtr="0"/>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r>
              <a:rPr lang="zh-CN" altLang="en-US" dirty="0"/>
              <a:t>或者说，非确定性自动机可以在多项式时间内解决的问题</a:t>
            </a:r>
            <a:endParaRPr lang="zh-CN" altLang="en-US" dirty="0"/>
          </a:p>
        </p:txBody>
      </p:sp>
      <p:pic>
        <p:nvPicPr>
          <p:cNvPr id="24580" name="Picture 4"/>
          <p:cNvPicPr>
            <a:picLocks noChangeAspect="1"/>
          </p:cNvPicPr>
          <p:nvPr/>
        </p:nvPicPr>
        <p:blipFill>
          <a:blip r:embed="rId1"/>
          <a:stretch>
            <a:fillRect/>
          </a:stretch>
        </p:blipFill>
        <p:spPr>
          <a:xfrm>
            <a:off x="468313" y="2060575"/>
            <a:ext cx="8229600" cy="2232025"/>
          </a:xfrm>
          <a:prstGeom prst="rect">
            <a:avLst/>
          </a:prstGeom>
          <a:noFill/>
          <a:ln w="9525">
            <a:noFill/>
          </a:ln>
        </p:spPr>
      </p:pic>
      <p:pic>
        <p:nvPicPr>
          <p:cNvPr id="24581" name="Picture 5"/>
          <p:cNvPicPr>
            <a:picLocks noChangeAspect="1"/>
          </p:cNvPicPr>
          <p:nvPr/>
        </p:nvPicPr>
        <p:blipFill>
          <a:blip r:embed="rId2"/>
          <a:stretch>
            <a:fillRect/>
          </a:stretch>
        </p:blipFill>
        <p:spPr>
          <a:xfrm>
            <a:off x="250825" y="5876925"/>
            <a:ext cx="8599488" cy="6350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Title 1"/>
          <p:cNvSpPr>
            <a:spLocks noGrp="1"/>
          </p:cNvSpPr>
          <p:nvPr>
            <p:ph type="title"/>
          </p:nvPr>
        </p:nvSpPr>
        <p:spPr/>
        <p:txBody>
          <a:bodyPr vert="horz" wrap="square" lIns="91440" tIns="45720" rIns="91440" bIns="45720" anchor="ctr" anchorCtr="0"/>
          <a:p>
            <a:pPr eaLnBrk="1" hangingPunct="1"/>
            <a:endParaRPr lang="zh-CN" altLang="en-US" dirty="0"/>
          </a:p>
        </p:txBody>
      </p:sp>
      <p:sp>
        <p:nvSpPr>
          <p:cNvPr id="25603" name="Content Placeholder 2"/>
          <p:cNvSpPr>
            <a:spLocks noGrp="1"/>
          </p:cNvSpPr>
          <p:nvPr>
            <p:ph idx="1"/>
          </p:nvPr>
        </p:nvSpPr>
        <p:spPr/>
        <p:txBody>
          <a:bodyPr vert="horz" wrap="square" lIns="91440" tIns="45720" rIns="91440" bIns="45720" anchor="t" anchorCtr="0"/>
          <a:p>
            <a:pPr eaLnBrk="1" hangingPunct="1"/>
            <a:endParaRPr lang="zh-CN" altLang="en-US" dirty="0"/>
          </a:p>
        </p:txBody>
      </p:sp>
      <p:pic>
        <p:nvPicPr>
          <p:cNvPr id="25604" name="Picture 3"/>
          <p:cNvPicPr>
            <a:picLocks noChangeAspect="1"/>
          </p:cNvPicPr>
          <p:nvPr/>
        </p:nvPicPr>
        <p:blipFill>
          <a:blip r:embed="rId1"/>
          <a:stretch>
            <a:fillRect/>
          </a:stretch>
        </p:blipFill>
        <p:spPr>
          <a:xfrm>
            <a:off x="55563" y="620713"/>
            <a:ext cx="9088437" cy="5329237"/>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Title 1"/>
          <p:cNvSpPr>
            <a:spLocks noGrp="1"/>
          </p:cNvSpPr>
          <p:nvPr>
            <p:ph type="title"/>
          </p:nvPr>
        </p:nvSpPr>
        <p:spPr/>
        <p:txBody>
          <a:bodyPr vert="horz" wrap="square" lIns="91440" tIns="45720" rIns="91440" bIns="45720" anchor="ctr" anchorCtr="0"/>
          <a:p>
            <a:pPr eaLnBrk="1" hangingPunct="1"/>
            <a:r>
              <a:rPr lang="en-US" altLang="zh-CN" dirty="0"/>
              <a:t>P vs NP</a:t>
            </a:r>
            <a:endParaRPr lang="zh-CN" altLang="en-US" dirty="0"/>
          </a:p>
        </p:txBody>
      </p:sp>
      <p:sp>
        <p:nvSpPr>
          <p:cNvPr id="26627" name="Content Placeholder 2"/>
          <p:cNvSpPr>
            <a:spLocks noGrp="1"/>
          </p:cNvSpPr>
          <p:nvPr>
            <p:ph idx="1"/>
          </p:nvPr>
        </p:nvSpPr>
        <p:spPr/>
        <p:txBody>
          <a:bodyPr vert="horz" wrap="square" lIns="91440" tIns="45720" rIns="91440" bIns="45720" anchor="t" anchorCtr="0"/>
          <a:p>
            <a:pPr eaLnBrk="1" hangingPunct="1"/>
            <a:endParaRPr lang="zh-CN" altLang="en-US" dirty="0"/>
          </a:p>
        </p:txBody>
      </p:sp>
      <p:pic>
        <p:nvPicPr>
          <p:cNvPr id="26628" name="Picture 3"/>
          <p:cNvPicPr>
            <a:picLocks noChangeAspect="1"/>
          </p:cNvPicPr>
          <p:nvPr/>
        </p:nvPicPr>
        <p:blipFill>
          <a:blip r:embed="rId1"/>
          <a:stretch>
            <a:fillRect/>
          </a:stretch>
        </p:blipFill>
        <p:spPr>
          <a:xfrm>
            <a:off x="33338" y="3754438"/>
            <a:ext cx="8791575" cy="1511300"/>
          </a:xfrm>
          <a:prstGeom prst="rect">
            <a:avLst/>
          </a:prstGeom>
          <a:noFill/>
          <a:ln w="9525">
            <a:noFill/>
          </a:ln>
        </p:spPr>
      </p:pic>
      <p:pic>
        <p:nvPicPr>
          <p:cNvPr id="26629" name="Picture 4"/>
          <p:cNvPicPr>
            <a:picLocks noChangeAspect="1"/>
          </p:cNvPicPr>
          <p:nvPr/>
        </p:nvPicPr>
        <p:blipFill>
          <a:blip r:embed="rId2"/>
          <a:stretch>
            <a:fillRect/>
          </a:stretch>
        </p:blipFill>
        <p:spPr>
          <a:xfrm>
            <a:off x="0" y="1844675"/>
            <a:ext cx="8378825" cy="401638"/>
          </a:xfrm>
          <a:prstGeom prst="rect">
            <a:avLst/>
          </a:prstGeom>
          <a:noFill/>
          <a:ln w="9525">
            <a:noFill/>
          </a:ln>
        </p:spPr>
      </p:pic>
      <p:pic>
        <p:nvPicPr>
          <p:cNvPr id="26630" name="Picture 5"/>
          <p:cNvPicPr>
            <a:picLocks noChangeAspect="1"/>
          </p:cNvPicPr>
          <p:nvPr/>
        </p:nvPicPr>
        <p:blipFill>
          <a:blip r:embed="rId3"/>
          <a:stretch>
            <a:fillRect/>
          </a:stretch>
        </p:blipFill>
        <p:spPr>
          <a:xfrm>
            <a:off x="-3175" y="2246313"/>
            <a:ext cx="8999538" cy="1325562"/>
          </a:xfrm>
          <a:prstGeom prst="rect">
            <a:avLst/>
          </a:prstGeom>
          <a:noFill/>
          <a:ln w="9525">
            <a:noFill/>
          </a:ln>
        </p:spPr>
      </p:pic>
      <p:pic>
        <p:nvPicPr>
          <p:cNvPr id="26631" name="Picture 6"/>
          <p:cNvPicPr>
            <a:picLocks noChangeAspect="1"/>
          </p:cNvPicPr>
          <p:nvPr/>
        </p:nvPicPr>
        <p:blipFill>
          <a:blip r:embed="rId4"/>
          <a:stretch>
            <a:fillRect/>
          </a:stretch>
        </p:blipFill>
        <p:spPr>
          <a:xfrm>
            <a:off x="96838" y="5600700"/>
            <a:ext cx="8589962" cy="925513"/>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7772400" cy="1143000"/>
          </a:xfrm>
        </p:spPr>
        <p:txBody>
          <a:bodyPr/>
          <a:lstStyle/>
          <a:p>
            <a:pPr>
              <a:defRPr/>
            </a:pPr>
            <a:r>
              <a:rPr lang="en-US" altLang="zh-CN" sz="4000" dirty="0" smtClean="0">
                <a:ea typeface="宋体" panose="02010600030101010101" pitchFamily="2" charset="-122"/>
              </a:rPr>
              <a:t>P</a:t>
            </a:r>
            <a:r>
              <a:rPr lang="zh-CN" altLang="en-US" sz="4000" dirty="0" smtClean="0">
                <a:ea typeface="宋体" panose="02010600030101010101" pitchFamily="2" charset="-122"/>
              </a:rPr>
              <a:t>会不会等于</a:t>
            </a:r>
            <a:r>
              <a:rPr lang="en-US" altLang="zh-CN" sz="4000" dirty="0" smtClean="0">
                <a:ea typeface="宋体" panose="02010600030101010101" pitchFamily="2" charset="-122"/>
              </a:rPr>
              <a:t>NP</a:t>
            </a:r>
            <a:r>
              <a:rPr lang="zh-CN" altLang="en-US" sz="4000" dirty="0" smtClean="0">
                <a:ea typeface="宋体" panose="02010600030101010101" pitchFamily="2" charset="-122"/>
              </a:rPr>
              <a:t>？</a:t>
            </a:r>
            <a:endParaRPr lang="zh-CN" altLang="en-US" sz="4000" dirty="0" smtClean="0">
              <a:solidFill>
                <a:srgbClr val="FFFF99"/>
              </a:solidFill>
              <a:ea typeface="宋体" panose="02010600030101010101" pitchFamily="2" charset="-122"/>
            </a:endParaRPr>
          </a:p>
        </p:txBody>
      </p:sp>
      <p:sp>
        <p:nvSpPr>
          <p:cNvPr id="3" name="内容占位符 2"/>
          <p:cNvSpPr>
            <a:spLocks noGrp="1"/>
          </p:cNvSpPr>
          <p:nvPr>
            <p:ph idx="1"/>
          </p:nvPr>
        </p:nvSpPr>
        <p:spPr>
          <a:xfrm>
            <a:off x="539552" y="1412776"/>
            <a:ext cx="8280920" cy="4896544"/>
          </a:xfrm>
        </p:spPr>
        <p:txBody>
          <a:bodyPr/>
          <a:lstStyle/>
          <a:p>
            <a:pPr>
              <a:defRPr/>
            </a:pPr>
            <a:r>
              <a:rPr lang="zh-CN" altLang="en-US" sz="2800" dirty="0" smtClean="0">
                <a:ea typeface="宋体" panose="02010600030101010101" pitchFamily="2" charset="-122"/>
              </a:rPr>
              <a:t>归约</a:t>
            </a:r>
            <a:r>
              <a:rPr lang="en-US" altLang="zh-CN" sz="2800" dirty="0" smtClean="0">
                <a:ea typeface="宋体" panose="02010600030101010101" pitchFamily="2" charset="-122"/>
              </a:rPr>
              <a:t>(Reducibility)</a:t>
            </a:r>
            <a:r>
              <a:rPr lang="zh-CN" altLang="en-US" sz="2800" dirty="0" smtClean="0">
                <a:ea typeface="宋体" panose="02010600030101010101" pitchFamily="2" charset="-122"/>
              </a:rPr>
              <a:t>：可以用问题</a:t>
            </a:r>
            <a:r>
              <a:rPr lang="en-US" altLang="zh-CN" sz="2800" dirty="0" smtClean="0">
                <a:ea typeface="宋体" panose="02010600030101010101" pitchFamily="2" charset="-122"/>
              </a:rPr>
              <a:t>B</a:t>
            </a:r>
            <a:r>
              <a:rPr lang="zh-CN" altLang="en-US" sz="2800" dirty="0" smtClean="0">
                <a:ea typeface="宋体" panose="02010600030101010101" pitchFamily="2" charset="-122"/>
              </a:rPr>
              <a:t>的解法解决问题</a:t>
            </a:r>
            <a:r>
              <a:rPr lang="en-US" altLang="zh-CN" sz="2800" dirty="0" smtClean="0">
                <a:ea typeface="宋体" panose="02010600030101010101" pitchFamily="2" charset="-122"/>
              </a:rPr>
              <a:t>A</a:t>
            </a:r>
            <a:r>
              <a:rPr lang="zh-CN" altLang="en-US" sz="2800" dirty="0" smtClean="0">
                <a:ea typeface="宋体" panose="02010600030101010101" pitchFamily="2" charset="-122"/>
              </a:rPr>
              <a:t>，或者说，问题</a:t>
            </a:r>
            <a:r>
              <a:rPr lang="en-US" altLang="zh-CN" sz="2800" dirty="0" smtClean="0">
                <a:ea typeface="宋体" panose="02010600030101010101" pitchFamily="2" charset="-122"/>
              </a:rPr>
              <a:t>A</a:t>
            </a:r>
            <a:r>
              <a:rPr lang="zh-CN" altLang="en-US" sz="2800" dirty="0" smtClean="0">
                <a:ea typeface="宋体" panose="02010600030101010101" pitchFamily="2" charset="-122"/>
              </a:rPr>
              <a:t>可以“变成”问题</a:t>
            </a:r>
            <a:r>
              <a:rPr lang="en-US" altLang="zh-CN" sz="2800" dirty="0" smtClean="0">
                <a:ea typeface="宋体" panose="02010600030101010101" pitchFamily="2" charset="-122"/>
              </a:rPr>
              <a:t>B</a:t>
            </a:r>
            <a:r>
              <a:rPr lang="zh-CN" altLang="en-US" sz="2800" dirty="0" smtClean="0">
                <a:ea typeface="宋体" panose="02010600030101010101" pitchFamily="2" charset="-122"/>
              </a:rPr>
              <a:t>。称问题</a:t>
            </a:r>
            <a:r>
              <a:rPr lang="en-US" altLang="zh-CN" sz="2800" dirty="0" smtClean="0">
                <a:ea typeface="宋体" panose="02010600030101010101" pitchFamily="2" charset="-122"/>
              </a:rPr>
              <a:t>A</a:t>
            </a:r>
            <a:r>
              <a:rPr lang="zh-CN" altLang="en-US" sz="2800" dirty="0" smtClean="0">
                <a:ea typeface="宋体" panose="02010600030101010101" pitchFamily="2" charset="-122"/>
              </a:rPr>
              <a:t>可以归约为问题</a:t>
            </a:r>
            <a:r>
              <a:rPr lang="en-US" altLang="zh-CN" sz="2800" dirty="0" smtClean="0">
                <a:ea typeface="宋体" panose="02010600030101010101" pitchFamily="2" charset="-122"/>
              </a:rPr>
              <a:t>B</a:t>
            </a:r>
            <a:endParaRPr lang="en-US" altLang="zh-CN" sz="2800" dirty="0" smtClean="0">
              <a:ea typeface="宋体" panose="02010600030101010101" pitchFamily="2" charset="-122"/>
            </a:endParaRPr>
          </a:p>
          <a:p>
            <a:pPr>
              <a:defRPr/>
            </a:pPr>
            <a:r>
              <a:rPr lang="zh-CN" altLang="en-US" sz="2800" dirty="0" smtClean="0">
                <a:ea typeface="宋体" panose="02010600030101010101" pitchFamily="2" charset="-122"/>
              </a:rPr>
              <a:t>例：求解一个一元一次方程可以规约为求解一个一元二次方程。</a:t>
            </a:r>
            <a:endParaRPr lang="en-US" altLang="zh-CN" sz="2800" dirty="0" smtClean="0">
              <a:ea typeface="宋体" panose="02010600030101010101" pitchFamily="2" charset="-122"/>
            </a:endParaRPr>
          </a:p>
          <a:p>
            <a:pPr>
              <a:defRPr/>
            </a:pPr>
            <a:r>
              <a:rPr lang="zh-CN" altLang="en-US" sz="2800" dirty="0" smtClean="0">
                <a:ea typeface="宋体" panose="02010600030101010101" pitchFamily="2" charset="-122"/>
              </a:rPr>
              <a:t>如果能找到这样一个变化法则，对任意一个程序</a:t>
            </a:r>
            <a:r>
              <a:rPr lang="en-US" altLang="zh-CN" sz="2800" dirty="0" smtClean="0">
                <a:ea typeface="宋体" panose="02010600030101010101" pitchFamily="2" charset="-122"/>
              </a:rPr>
              <a:t>A</a:t>
            </a:r>
            <a:r>
              <a:rPr lang="zh-CN" altLang="en-US" sz="2800" dirty="0" smtClean="0">
                <a:ea typeface="宋体" panose="02010600030101010101" pitchFamily="2" charset="-122"/>
              </a:rPr>
              <a:t>的输入，都能按这个法则变换成程序</a:t>
            </a:r>
            <a:r>
              <a:rPr lang="en-US" altLang="zh-CN" sz="2800" dirty="0" smtClean="0">
                <a:ea typeface="宋体" panose="02010600030101010101" pitchFamily="2" charset="-122"/>
              </a:rPr>
              <a:t>B</a:t>
            </a:r>
            <a:r>
              <a:rPr lang="zh-CN" altLang="en-US" sz="2800" dirty="0" smtClean="0">
                <a:ea typeface="宋体" panose="02010600030101010101" pitchFamily="2" charset="-122"/>
              </a:rPr>
              <a:t>的输入，使两程序的输出相同，那么我们说，问题</a:t>
            </a:r>
            <a:r>
              <a:rPr lang="en-US" altLang="zh-CN" sz="2800" dirty="0" smtClean="0">
                <a:ea typeface="宋体" panose="02010600030101010101" pitchFamily="2" charset="-122"/>
              </a:rPr>
              <a:t>A</a:t>
            </a:r>
            <a:r>
              <a:rPr lang="zh-CN" altLang="en-US" sz="2800" dirty="0" smtClean="0">
                <a:ea typeface="宋体" panose="02010600030101010101" pitchFamily="2" charset="-122"/>
              </a:rPr>
              <a:t>可约化为问题</a:t>
            </a:r>
            <a:r>
              <a:rPr lang="en-US" altLang="zh-CN" sz="2800" dirty="0" smtClean="0">
                <a:ea typeface="宋体" panose="02010600030101010101" pitchFamily="2" charset="-122"/>
              </a:rPr>
              <a:t>B</a:t>
            </a:r>
            <a:r>
              <a:rPr lang="zh-CN" altLang="en-US" sz="2800" dirty="0" smtClean="0">
                <a:ea typeface="宋体" panose="02010600030101010101" pitchFamily="2" charset="-122"/>
              </a:rPr>
              <a:t>。</a:t>
            </a:r>
            <a:endParaRPr lang="en-US" altLang="zh-CN" sz="2800" dirty="0" smtClean="0">
              <a:ea typeface="宋体" panose="02010600030101010101" pitchFamily="2" charset="-122"/>
            </a:endParaRPr>
          </a:p>
          <a:p>
            <a:pPr>
              <a:defRPr/>
            </a:pPr>
            <a:r>
              <a:rPr lang="zh-CN" altLang="en-US" sz="2800" dirty="0" smtClean="0">
                <a:ea typeface="宋体" panose="02010600030101010101" pitchFamily="2" charset="-122"/>
              </a:rPr>
              <a:t>存在这样一个</a:t>
            </a:r>
            <a:r>
              <a:rPr lang="en-US" altLang="zh-CN" sz="2800" dirty="0" smtClean="0">
                <a:ea typeface="宋体" panose="02010600030101010101" pitchFamily="2" charset="-122"/>
              </a:rPr>
              <a:t>NP</a:t>
            </a:r>
            <a:r>
              <a:rPr lang="zh-CN" altLang="en-US" sz="2800" dirty="0" smtClean="0">
                <a:ea typeface="宋体" panose="02010600030101010101" pitchFamily="2" charset="-122"/>
              </a:rPr>
              <a:t>问题，所有的</a:t>
            </a:r>
            <a:r>
              <a:rPr lang="en-US" altLang="zh-CN" sz="2800" dirty="0" smtClean="0">
                <a:ea typeface="宋体" panose="02010600030101010101" pitchFamily="2" charset="-122"/>
              </a:rPr>
              <a:t>NP</a:t>
            </a:r>
            <a:r>
              <a:rPr lang="zh-CN" altLang="en-US" sz="2800" dirty="0" smtClean="0">
                <a:ea typeface="宋体" panose="02010600030101010101" pitchFamily="2" charset="-122"/>
              </a:rPr>
              <a:t>问题都可以约化成它</a:t>
            </a:r>
            <a:r>
              <a:rPr lang="en-US" altLang="zh-CN" sz="2800" dirty="0" smtClean="0">
                <a:ea typeface="宋体" panose="02010600030101010101" pitchFamily="2" charset="-122"/>
              </a:rPr>
              <a:t>——NPC</a:t>
            </a:r>
            <a:r>
              <a:rPr lang="zh-CN" altLang="en-US" sz="2800" dirty="0" smtClean="0">
                <a:ea typeface="宋体" panose="02010600030101010101" pitchFamily="2" charset="-122"/>
              </a:rPr>
              <a:t>问题，也就是</a:t>
            </a:r>
            <a:r>
              <a:rPr lang="en-US" altLang="zh-CN" sz="2800" dirty="0" smtClean="0">
                <a:ea typeface="宋体" panose="02010600030101010101" pitchFamily="2" charset="-122"/>
              </a:rPr>
              <a:t>NP-</a:t>
            </a:r>
            <a:r>
              <a:rPr lang="zh-CN" altLang="en-US" sz="2800" dirty="0" smtClean="0">
                <a:ea typeface="宋体" panose="02010600030101010101" pitchFamily="2" charset="-122"/>
              </a:rPr>
              <a:t>完全问题。</a:t>
            </a:r>
            <a:endParaRPr lang="en-US" altLang="zh-CN" sz="2800" dirty="0" smtClean="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p:txBody>
          <a:bodyPr vert="horz" wrap="square" lIns="91440" tIns="45720" rIns="91440" bIns="45720" anchor="ctr" anchorCtr="0"/>
          <a:p>
            <a:pPr eaLnBrk="1" hangingPunct="1"/>
            <a:r>
              <a:rPr lang="zh-CN" altLang="en-US" dirty="0"/>
              <a:t>规约、化简、</a:t>
            </a:r>
            <a:r>
              <a:rPr lang="en-US" altLang="zh-CN" dirty="0"/>
              <a:t>reduce</a:t>
            </a:r>
            <a:endParaRPr lang="en-US" altLang="zh-CN" dirty="0"/>
          </a:p>
        </p:txBody>
      </p:sp>
      <p:sp>
        <p:nvSpPr>
          <p:cNvPr id="36867" name="Rectangle 3"/>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lvl="0" eaLnBrk="1" hangingPunct="1">
              <a:spcBef>
                <a:spcPct val="0"/>
              </a:spcBef>
              <a:buNone/>
            </a:pPr>
            <a:endParaRPr lang="zh-CN" altLang="en-US" sz="1800" dirty="0"/>
          </a:p>
        </p:txBody>
      </p:sp>
      <p:sp>
        <p:nvSpPr>
          <p:cNvPr id="36869" name="Rectangle 8"/>
          <p:cNvSpPr>
            <a:spLocks noGrp="1"/>
          </p:cNvSpPr>
          <p:nvPr>
            <p:ph idx="1"/>
          </p:nvPr>
        </p:nvSpPr>
        <p:spPr/>
        <p:txBody>
          <a:bodyPr vert="horz" wrap="square" lIns="91440" tIns="45720" rIns="91440" bIns="45720" anchor="t" anchorCtr="0"/>
          <a:p>
            <a:pPr eaLnBrk="1" hangingPunct="1"/>
            <a:r>
              <a:rPr lang="zh-CN" altLang="en-US" sz="2400" dirty="0"/>
              <a:t>如何求解最小公倍数？</a:t>
            </a:r>
            <a:endParaRPr lang="en-US" altLang="zh-CN" sz="2400" dirty="0"/>
          </a:p>
          <a:p>
            <a:pPr eaLnBrk="1" hangingPunct="1"/>
            <a:r>
              <a:rPr lang="en-US" altLang="zh-CN" sz="2400" dirty="0"/>
              <a:t>Gbs(a,b)</a:t>
            </a:r>
            <a:endParaRPr lang="en-US" altLang="zh-CN" sz="2400" dirty="0"/>
          </a:p>
          <a:p>
            <a:pPr eaLnBrk="1" hangingPunct="1"/>
            <a:r>
              <a:rPr lang="zh-CN" altLang="en-US" sz="2400" dirty="0"/>
              <a:t>输入：两个数</a:t>
            </a:r>
            <a:r>
              <a:rPr lang="en-US" altLang="zh-CN" sz="2400" dirty="0"/>
              <a:t>a</a:t>
            </a:r>
            <a:r>
              <a:rPr lang="zh-CN" altLang="en-US" sz="2400" dirty="0"/>
              <a:t>，</a:t>
            </a:r>
            <a:r>
              <a:rPr lang="en-US" altLang="zh-CN" sz="2400" dirty="0"/>
              <a:t>b</a:t>
            </a:r>
            <a:endParaRPr lang="en-US" altLang="zh-CN" sz="2400" dirty="0"/>
          </a:p>
          <a:p>
            <a:pPr eaLnBrk="1" hangingPunct="1"/>
            <a:r>
              <a:rPr lang="zh-CN" altLang="en-US" sz="2400" dirty="0"/>
              <a:t>输出：两个数的最小公倍数</a:t>
            </a:r>
            <a:endParaRPr lang="en-US" altLang="zh-CN" sz="2400" dirty="0"/>
          </a:p>
          <a:p>
            <a:pPr eaLnBrk="1" hangingPunct="1"/>
            <a:r>
              <a:rPr lang="zh-CN" altLang="en-US" sz="2400" dirty="0"/>
              <a:t>比如：</a:t>
            </a:r>
            <a:r>
              <a:rPr lang="en-US" altLang="zh-CN" sz="2400" dirty="0"/>
              <a:t>12</a:t>
            </a:r>
            <a:r>
              <a:rPr lang="zh-CN" altLang="en-US" sz="2400" dirty="0"/>
              <a:t>和</a:t>
            </a:r>
            <a:r>
              <a:rPr lang="en-US" altLang="zh-CN" sz="2400" dirty="0"/>
              <a:t>8</a:t>
            </a:r>
            <a:r>
              <a:rPr lang="zh-CN" altLang="en-US" sz="2400" dirty="0"/>
              <a:t>的最小公倍数为</a:t>
            </a:r>
            <a:r>
              <a:rPr lang="en-US" altLang="zh-CN" sz="2400" dirty="0"/>
              <a:t>24</a:t>
            </a:r>
            <a:endParaRPr lang="en-US" altLang="zh-CN" sz="2400" dirty="0"/>
          </a:p>
          <a:p>
            <a:pPr eaLnBrk="1" hangingPunct="1"/>
            <a:r>
              <a:rPr lang="en-US" altLang="zh-CN" sz="2400" dirty="0"/>
              <a:t>{c=Gys(a,b);d=a*b/c;return d;}</a:t>
            </a:r>
            <a:endParaRPr lang="en-US" altLang="zh-CN" sz="2400" dirty="0"/>
          </a:p>
          <a:p>
            <a:pPr eaLnBrk="1" hangingPunct="1"/>
            <a:r>
              <a:rPr lang="en-US" altLang="zh-CN" sz="2400" dirty="0"/>
              <a:t>a*b=c*d</a:t>
            </a:r>
            <a:endParaRPr lang="en-US" altLang="zh-CN" sz="2400" dirty="0"/>
          </a:p>
          <a:p>
            <a:pPr eaLnBrk="1" hangingPunct="1"/>
            <a:r>
              <a:rPr lang="en-US" altLang="zh-CN" sz="2400" dirty="0"/>
              <a:t>12</a:t>
            </a:r>
            <a:r>
              <a:rPr lang="zh-CN" altLang="en-US" sz="2400" dirty="0"/>
              <a:t>和</a:t>
            </a:r>
            <a:r>
              <a:rPr lang="en-US" altLang="zh-CN" sz="2400" dirty="0"/>
              <a:t>8</a:t>
            </a:r>
            <a:r>
              <a:rPr lang="zh-CN" altLang="en-US" sz="2400" dirty="0"/>
              <a:t>的最大公约数为</a:t>
            </a:r>
            <a:r>
              <a:rPr lang="en-US" altLang="zh-CN" sz="2400" dirty="0"/>
              <a:t>4</a:t>
            </a:r>
            <a:endParaRPr lang="en-US" altLang="zh-CN" sz="2400" dirty="0"/>
          </a:p>
          <a:p>
            <a:pPr eaLnBrk="1" hangingPunct="1"/>
            <a:r>
              <a:rPr lang="zh-CN" altLang="en-US" sz="2400" dirty="0"/>
              <a:t>把一个求解</a:t>
            </a:r>
            <a:r>
              <a:rPr lang="en-US" altLang="zh-CN" sz="2400" dirty="0"/>
              <a:t>gbs</a:t>
            </a:r>
            <a:r>
              <a:rPr lang="zh-CN" altLang="en-US" sz="2400" dirty="0"/>
              <a:t>的问题转化为求解</a:t>
            </a:r>
            <a:r>
              <a:rPr lang="en-US" altLang="zh-CN" sz="2400" dirty="0"/>
              <a:t>gys</a:t>
            </a:r>
            <a:r>
              <a:rPr lang="zh-CN" altLang="en-US" sz="2400" dirty="0"/>
              <a:t>的问题</a:t>
            </a:r>
            <a:endParaRPr lang="zh-CN"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69">
                                            <p:txEl>
                                              <p:charRg st="60" end="91"/>
                                            </p:txEl>
                                          </p:spTgt>
                                        </p:tgtEl>
                                        <p:attrNameLst>
                                          <p:attrName>style.visibility</p:attrName>
                                        </p:attrNameLst>
                                      </p:cBhvr>
                                      <p:to>
                                        <p:strVal val="visible"/>
                                      </p:to>
                                    </p:set>
                                    <p:animEffect transition="in" filter="fade">
                                      <p:cBhvr>
                                        <p:cTn id="7" dur="500"/>
                                        <p:tgtEl>
                                          <p:spTgt spid="36869">
                                            <p:txEl>
                                              <p:charRg st="60" end="9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869">
                                            <p:txEl>
                                              <p:charRg st="91" end="99"/>
                                            </p:txEl>
                                          </p:spTgt>
                                        </p:tgtEl>
                                        <p:attrNameLst>
                                          <p:attrName>style.visibility</p:attrName>
                                        </p:attrNameLst>
                                      </p:cBhvr>
                                      <p:to>
                                        <p:strVal val="visible"/>
                                      </p:to>
                                    </p:set>
                                    <p:animEffect transition="in" filter="fade">
                                      <p:cBhvr>
                                        <p:cTn id="10" dur="500"/>
                                        <p:tgtEl>
                                          <p:spTgt spid="36869">
                                            <p:txEl>
                                              <p:charRg st="91" end="9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869">
                                            <p:txEl>
                                              <p:charRg st="99" end="112"/>
                                            </p:txEl>
                                          </p:spTgt>
                                        </p:tgtEl>
                                        <p:attrNameLst>
                                          <p:attrName>style.visibility</p:attrName>
                                        </p:attrNameLst>
                                      </p:cBhvr>
                                      <p:to>
                                        <p:strVal val="visible"/>
                                      </p:to>
                                    </p:set>
                                    <p:animEffect transition="in" filter="fade">
                                      <p:cBhvr>
                                        <p:cTn id="13" dur="500"/>
                                        <p:tgtEl>
                                          <p:spTgt spid="36869">
                                            <p:txEl>
                                              <p:charRg st="99" end="1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869">
                                            <p:txEl>
                                              <p:charRg st="112" end="135"/>
                                            </p:txEl>
                                          </p:spTgt>
                                        </p:tgtEl>
                                        <p:attrNameLst>
                                          <p:attrName>style.visibility</p:attrName>
                                        </p:attrNameLst>
                                      </p:cBhvr>
                                      <p:to>
                                        <p:strVal val="visible"/>
                                      </p:to>
                                    </p:set>
                                    <p:animEffect transition="in" filter="fade">
                                      <p:cBhvr>
                                        <p:cTn id="16" dur="500"/>
                                        <p:tgtEl>
                                          <p:spTgt spid="36869">
                                            <p:txEl>
                                              <p:charRg st="112" end="1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Title 1"/>
          <p:cNvSpPr>
            <a:spLocks noGrp="1"/>
          </p:cNvSpPr>
          <p:nvPr>
            <p:ph type="title"/>
          </p:nvPr>
        </p:nvSpPr>
        <p:spPr/>
        <p:txBody>
          <a:bodyPr vert="horz" wrap="square" lIns="91440" tIns="45720" rIns="91440" bIns="45720" anchor="ctr" anchorCtr="0"/>
          <a:p>
            <a:pPr>
              <a:buNone/>
            </a:pPr>
            <a:r>
              <a:rPr lang="zh-CN" altLang="en-US" dirty="0"/>
              <a:t>规约、化简、</a:t>
            </a:r>
            <a:r>
              <a:rPr lang="en-US" altLang="zh-CN" dirty="0"/>
              <a:t>reduce</a:t>
            </a:r>
            <a:endParaRPr lang="zh-CN" altLang="en-US" dirty="0"/>
          </a:p>
        </p:txBody>
      </p:sp>
      <p:sp>
        <p:nvSpPr>
          <p:cNvPr id="38915" name="Content Placeholder 2"/>
          <p:cNvSpPr>
            <a:spLocks noGrp="1"/>
          </p:cNvSpPr>
          <p:nvPr>
            <p:ph idx="1"/>
          </p:nvPr>
        </p:nvSpPr>
        <p:spPr/>
        <p:txBody>
          <a:bodyPr vert="horz" wrap="square" lIns="91440" tIns="45720" rIns="91440" bIns="45720" anchor="t" anchorCtr="0"/>
          <a:p>
            <a:endParaRPr lang="zh-CN" altLang="en-US" dirty="0"/>
          </a:p>
        </p:txBody>
      </p:sp>
      <p:pic>
        <p:nvPicPr>
          <p:cNvPr id="38916" name="Picture 3"/>
          <p:cNvPicPr>
            <a:picLocks noChangeAspect="1"/>
          </p:cNvPicPr>
          <p:nvPr/>
        </p:nvPicPr>
        <p:blipFill>
          <a:blip r:embed="rId1"/>
          <a:stretch>
            <a:fillRect/>
          </a:stretch>
        </p:blipFill>
        <p:spPr>
          <a:xfrm>
            <a:off x="1116013" y="1844675"/>
            <a:ext cx="7165975" cy="877888"/>
          </a:xfrm>
          <a:prstGeom prst="rect">
            <a:avLst/>
          </a:prstGeom>
          <a:noFill/>
          <a:ln w="9525">
            <a:noFill/>
          </a:ln>
        </p:spPr>
      </p:pic>
      <p:pic>
        <p:nvPicPr>
          <p:cNvPr id="38917" name="Picture 4"/>
          <p:cNvPicPr>
            <a:picLocks noChangeAspect="1"/>
          </p:cNvPicPr>
          <p:nvPr/>
        </p:nvPicPr>
        <p:blipFill>
          <a:blip r:embed="rId2"/>
          <a:stretch>
            <a:fillRect/>
          </a:stretch>
        </p:blipFill>
        <p:spPr>
          <a:xfrm>
            <a:off x="684213" y="2887663"/>
            <a:ext cx="7516812" cy="1331912"/>
          </a:xfrm>
          <a:prstGeom prst="rect">
            <a:avLst/>
          </a:prstGeom>
          <a:noFill/>
          <a:ln w="9525">
            <a:noFill/>
          </a:ln>
        </p:spPr>
      </p:pic>
      <p:pic>
        <p:nvPicPr>
          <p:cNvPr id="38918" name="Picture 5"/>
          <p:cNvPicPr>
            <a:picLocks noChangeAspect="1"/>
          </p:cNvPicPr>
          <p:nvPr/>
        </p:nvPicPr>
        <p:blipFill>
          <a:blip r:embed="rId3"/>
          <a:stretch>
            <a:fillRect/>
          </a:stretch>
        </p:blipFill>
        <p:spPr>
          <a:xfrm>
            <a:off x="1982788" y="4510088"/>
            <a:ext cx="5178425" cy="107315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p:txBody>
          <a:bodyPr vert="horz" wrap="square" lIns="91440" tIns="45720" rIns="91440" bIns="45720" anchor="ctr" anchorCtr="0"/>
          <a:p>
            <a:pPr eaLnBrk="1" hangingPunct="1"/>
            <a:r>
              <a:rPr lang="zh-CN" altLang="en-US" dirty="0"/>
              <a:t>规约、化简、</a:t>
            </a:r>
            <a:r>
              <a:rPr lang="en-US" altLang="zh-CN" dirty="0"/>
              <a:t>reduce</a:t>
            </a:r>
            <a:endParaRPr lang="en-US" altLang="zh-CN" dirty="0"/>
          </a:p>
        </p:txBody>
      </p:sp>
      <p:sp>
        <p:nvSpPr>
          <p:cNvPr id="39939" name="Rectangle 3"/>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lvl="0" eaLnBrk="1" hangingPunct="1">
              <a:spcBef>
                <a:spcPct val="0"/>
              </a:spcBef>
              <a:buNone/>
            </a:pPr>
            <a:endParaRPr lang="zh-CN" altLang="en-US" sz="1800" dirty="0"/>
          </a:p>
        </p:txBody>
      </p:sp>
      <p:pic>
        <p:nvPicPr>
          <p:cNvPr id="39940" name="Picture 4"/>
          <p:cNvPicPr>
            <a:picLocks noChangeAspect="1"/>
          </p:cNvPicPr>
          <p:nvPr/>
        </p:nvPicPr>
        <p:blipFill>
          <a:blip r:embed="rId1"/>
          <a:stretch>
            <a:fillRect/>
          </a:stretch>
        </p:blipFill>
        <p:spPr>
          <a:xfrm>
            <a:off x="250825" y="1628775"/>
            <a:ext cx="8604250" cy="1947863"/>
          </a:xfrm>
          <a:prstGeom prst="rect">
            <a:avLst/>
          </a:prstGeom>
          <a:noFill/>
          <a:ln w="9525">
            <a:noFill/>
          </a:ln>
        </p:spPr>
      </p:pic>
      <p:sp>
        <p:nvSpPr>
          <p:cNvPr id="39941" name="Rectangle 8"/>
          <p:cNvSpPr>
            <a:spLocks noGrp="1"/>
          </p:cNvSpPr>
          <p:nvPr>
            <p:ph idx="1"/>
          </p:nvPr>
        </p:nvSpPr>
        <p:spPr/>
        <p:txBody>
          <a:bodyPr vert="horz" wrap="square" lIns="91440" tIns="45720" rIns="91440" bIns="45720" anchor="t" anchorCtr="0"/>
          <a:p>
            <a:pPr eaLnBrk="1" hangingPunct="1"/>
            <a:endParaRPr lang="zh-CN" altLang="zh-CN" dirty="0"/>
          </a:p>
        </p:txBody>
      </p:sp>
      <p:pic>
        <p:nvPicPr>
          <p:cNvPr id="39942" name="Picture 1"/>
          <p:cNvPicPr>
            <a:picLocks noChangeAspect="1"/>
          </p:cNvPicPr>
          <p:nvPr/>
        </p:nvPicPr>
        <p:blipFill>
          <a:blip r:embed="rId2"/>
          <a:stretch>
            <a:fillRect/>
          </a:stretch>
        </p:blipFill>
        <p:spPr>
          <a:xfrm>
            <a:off x="469900" y="3638550"/>
            <a:ext cx="7766050" cy="2897188"/>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p:txBody>
          <a:bodyPr vert="horz" wrap="square" lIns="91440" tIns="45720" rIns="91440" bIns="45720" anchor="ctr" anchorCtr="0"/>
          <a:p>
            <a:pPr eaLnBrk="1" hangingPunct="1"/>
            <a:endParaRPr lang="zh-CN" altLang="zh-CN" dirty="0"/>
          </a:p>
        </p:txBody>
      </p:sp>
      <p:sp>
        <p:nvSpPr>
          <p:cNvPr id="41987" name="Rectangle 3"/>
          <p:cNvSpPr>
            <a:spLocks noGrp="1"/>
          </p:cNvSpPr>
          <p:nvPr>
            <p:ph idx="1"/>
          </p:nvPr>
        </p:nvSpPr>
        <p:spPr>
          <a:xfrm>
            <a:off x="827088" y="474663"/>
            <a:ext cx="8229600" cy="1144587"/>
          </a:xfrm>
        </p:spPr>
        <p:txBody>
          <a:bodyPr vert="horz" wrap="square" lIns="91440" tIns="45720" rIns="91440" bIns="45720" anchor="t" anchorCtr="0"/>
          <a:p>
            <a:pPr eaLnBrk="1" hangingPunct="1"/>
            <a:r>
              <a:rPr lang="zh-CN" altLang="en-US" sz="2000" dirty="0"/>
              <a:t>我们说一个判定问题</a:t>
            </a:r>
            <a:r>
              <a:rPr lang="en-US" altLang="zh-CN" sz="2000" dirty="0"/>
              <a:t>D</a:t>
            </a:r>
            <a:r>
              <a:rPr lang="zh-CN" altLang="en-US" sz="2000" dirty="0"/>
              <a:t>是</a:t>
            </a:r>
            <a:r>
              <a:rPr lang="en-US" altLang="zh-CN" sz="2000" dirty="0"/>
              <a:t>NP</a:t>
            </a:r>
            <a:r>
              <a:rPr lang="zh-CN" altLang="en-US" sz="2000" dirty="0"/>
              <a:t>难问题，条件是：</a:t>
            </a:r>
            <a:endParaRPr lang="en-US" altLang="zh-CN" sz="2000" dirty="0"/>
          </a:p>
          <a:p>
            <a:pPr lvl="1" eaLnBrk="1" hangingPunct="1"/>
            <a:r>
              <a:rPr lang="en-US" altLang="zh-CN" sz="2000" dirty="0"/>
              <a:t>NP</a:t>
            </a:r>
            <a:r>
              <a:rPr lang="zh-CN" altLang="en-US" sz="2000" dirty="0"/>
              <a:t>中的任何问题都能够在多项式时间内化简为</a:t>
            </a:r>
            <a:r>
              <a:rPr lang="en-US" altLang="zh-CN" sz="2000" dirty="0"/>
              <a:t>D</a:t>
            </a:r>
            <a:endParaRPr lang="en-US" altLang="zh-CN" sz="2000" dirty="0"/>
          </a:p>
          <a:p>
            <a:pPr eaLnBrk="1" hangingPunct="1"/>
            <a:r>
              <a:rPr lang="en-US" altLang="zh-CN" sz="2000" dirty="0"/>
              <a:t>NPC=NP-hard </a:t>
            </a:r>
            <a:r>
              <a:rPr lang="zh-CN" altLang="en-US" sz="2000" dirty="0"/>
              <a:t>并 </a:t>
            </a:r>
            <a:r>
              <a:rPr lang="en-US" altLang="zh-CN" sz="2000" dirty="0"/>
              <a:t>NP</a:t>
            </a:r>
            <a:endParaRPr lang="zh-CN" altLang="zh-CN" sz="2000" dirty="0"/>
          </a:p>
        </p:txBody>
      </p:sp>
      <p:pic>
        <p:nvPicPr>
          <p:cNvPr id="41988" name="Picture 5"/>
          <p:cNvPicPr>
            <a:picLocks noChangeAspect="1"/>
          </p:cNvPicPr>
          <p:nvPr/>
        </p:nvPicPr>
        <p:blipFill>
          <a:blip r:embed="rId1"/>
          <a:stretch>
            <a:fillRect/>
          </a:stretch>
        </p:blipFill>
        <p:spPr>
          <a:xfrm>
            <a:off x="250825" y="2044700"/>
            <a:ext cx="8172450" cy="3060700"/>
          </a:xfrm>
          <a:prstGeom prst="rect">
            <a:avLst/>
          </a:prstGeom>
          <a:noFill/>
          <a:ln w="9525">
            <a:noFill/>
          </a:ln>
        </p:spPr>
      </p:pic>
      <p:pic>
        <p:nvPicPr>
          <p:cNvPr id="41989" name="Picture 6"/>
          <p:cNvPicPr>
            <a:picLocks noChangeAspect="1"/>
          </p:cNvPicPr>
          <p:nvPr/>
        </p:nvPicPr>
        <p:blipFill>
          <a:blip r:embed="rId2"/>
          <a:stretch>
            <a:fillRect/>
          </a:stretch>
        </p:blipFill>
        <p:spPr>
          <a:xfrm>
            <a:off x="684213" y="5013325"/>
            <a:ext cx="6738937" cy="1096963"/>
          </a:xfrm>
          <a:prstGeom prst="rect">
            <a:avLst/>
          </a:prstGeom>
          <a:noFill/>
          <a:ln w="9525">
            <a:noFill/>
          </a:ln>
        </p:spPr>
      </p:pic>
      <p:pic>
        <p:nvPicPr>
          <p:cNvPr id="41990" name="Picture 1"/>
          <p:cNvPicPr>
            <a:picLocks noChangeAspect="1"/>
          </p:cNvPicPr>
          <p:nvPr/>
        </p:nvPicPr>
        <p:blipFill>
          <a:blip r:embed="rId3"/>
          <a:stretch>
            <a:fillRect/>
          </a:stretch>
        </p:blipFill>
        <p:spPr>
          <a:xfrm>
            <a:off x="107950" y="1530350"/>
            <a:ext cx="8763000" cy="368300"/>
          </a:xfrm>
          <a:prstGeom prst="rect">
            <a:avLst/>
          </a:prstGeom>
          <a:noFill/>
          <a:ln w="9525">
            <a:noFill/>
          </a:ln>
        </p:spPr>
      </p:pic>
      <p:pic>
        <p:nvPicPr>
          <p:cNvPr id="41991" name="Picture 2"/>
          <p:cNvPicPr>
            <a:picLocks noChangeAspect="1"/>
          </p:cNvPicPr>
          <p:nvPr/>
        </p:nvPicPr>
        <p:blipFill>
          <a:blip r:embed="rId4"/>
          <a:stretch>
            <a:fillRect/>
          </a:stretch>
        </p:blipFill>
        <p:spPr>
          <a:xfrm>
            <a:off x="974725" y="6237288"/>
            <a:ext cx="6156325" cy="43180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16632"/>
            <a:ext cx="7772400" cy="1143000"/>
          </a:xfrm>
        </p:spPr>
        <p:txBody>
          <a:bodyPr/>
          <a:lstStyle/>
          <a:p>
            <a:pPr>
              <a:defRPr/>
            </a:pPr>
            <a:r>
              <a:rPr lang="en-US" altLang="zh-CN" dirty="0" smtClean="0">
                <a:ea typeface="宋体" panose="02010600030101010101" pitchFamily="2" charset="-122"/>
              </a:rPr>
              <a:t>P</a:t>
            </a:r>
            <a:r>
              <a:rPr lang="zh-CN" altLang="en-US" dirty="0" smtClean="0">
                <a:ea typeface="宋体" panose="02010600030101010101" pitchFamily="2" charset="-122"/>
              </a:rPr>
              <a:t>会不会等于</a:t>
            </a:r>
            <a:r>
              <a:rPr lang="en-US" altLang="zh-CN" dirty="0" smtClean="0">
                <a:ea typeface="宋体" panose="02010600030101010101" pitchFamily="2" charset="-122"/>
              </a:rPr>
              <a:t>NP</a:t>
            </a:r>
            <a:r>
              <a:rPr lang="zh-CN" altLang="en-US" dirty="0" smtClean="0">
                <a:ea typeface="宋体" panose="02010600030101010101" pitchFamily="2" charset="-122"/>
              </a:rPr>
              <a:t>？</a:t>
            </a:r>
            <a:endParaRPr lang="zh-CN" altLang="en-US" dirty="0" smtClean="0">
              <a:ea typeface="宋体" panose="02010600030101010101" pitchFamily="2" charset="-122"/>
            </a:endParaRPr>
          </a:p>
        </p:txBody>
      </p:sp>
      <p:sp>
        <p:nvSpPr>
          <p:cNvPr id="3" name="内容占位符 2"/>
          <p:cNvSpPr>
            <a:spLocks noGrp="1"/>
          </p:cNvSpPr>
          <p:nvPr>
            <p:ph idx="1"/>
          </p:nvPr>
        </p:nvSpPr>
        <p:spPr/>
        <p:txBody>
          <a:bodyPr/>
          <a:lstStyle/>
          <a:p>
            <a:pPr>
              <a:defRPr/>
            </a:pPr>
            <a:r>
              <a:rPr lang="en-US" altLang="zh-CN" sz="2800" dirty="0" smtClean="0">
                <a:ea typeface="宋体" panose="02010600030101010101" pitchFamily="2" charset="-122"/>
              </a:rPr>
              <a:t>NPC</a:t>
            </a:r>
            <a:r>
              <a:rPr lang="zh-CN" altLang="en-US" sz="2800" dirty="0" smtClean="0">
                <a:ea typeface="宋体" panose="02010600030101010101" pitchFamily="2" charset="-122"/>
              </a:rPr>
              <a:t>指的是</a:t>
            </a:r>
            <a:r>
              <a:rPr lang="en-US" altLang="zh-CN" sz="2800" dirty="0" smtClean="0">
                <a:ea typeface="宋体" panose="02010600030101010101" pitchFamily="2" charset="-122"/>
              </a:rPr>
              <a:t>NP</a:t>
            </a:r>
            <a:r>
              <a:rPr lang="zh-CN" altLang="en-US" sz="2800" dirty="0" smtClean="0">
                <a:ea typeface="宋体" panose="02010600030101010101" pitchFamily="2" charset="-122"/>
              </a:rPr>
              <a:t>问题中最难的一部分问题，所有的</a:t>
            </a:r>
            <a:r>
              <a:rPr lang="en-US" altLang="zh-CN" sz="2800" dirty="0" smtClean="0">
                <a:ea typeface="宋体" panose="02010600030101010101" pitchFamily="2" charset="-122"/>
              </a:rPr>
              <a:t>NP</a:t>
            </a:r>
            <a:r>
              <a:rPr lang="zh-CN" altLang="en-US" sz="2800" dirty="0" smtClean="0">
                <a:ea typeface="宋体" panose="02010600030101010101" pitchFamily="2" charset="-122"/>
              </a:rPr>
              <a:t>问题都能在多项式时间内归约到</a:t>
            </a:r>
            <a:r>
              <a:rPr lang="en-US" altLang="zh-CN" sz="2800" dirty="0" smtClean="0">
                <a:ea typeface="宋体" panose="02010600030101010101" pitchFamily="2" charset="-122"/>
              </a:rPr>
              <a:t>NPC</a:t>
            </a:r>
            <a:r>
              <a:rPr lang="zh-CN" altLang="en-US" sz="2800" dirty="0" smtClean="0">
                <a:ea typeface="宋体" panose="02010600030101010101" pitchFamily="2" charset="-122"/>
              </a:rPr>
              <a:t>上。</a:t>
            </a:r>
            <a:endParaRPr lang="en-US" altLang="zh-CN" sz="2800" dirty="0" smtClean="0">
              <a:ea typeface="宋体" panose="02010600030101010101" pitchFamily="2" charset="-122"/>
            </a:endParaRPr>
          </a:p>
          <a:p>
            <a:pPr>
              <a:defRPr/>
            </a:pPr>
            <a:r>
              <a:rPr lang="zh-CN" altLang="en-US" sz="2800" dirty="0" smtClean="0">
                <a:ea typeface="宋体" panose="02010600030101010101" pitchFamily="2" charset="-122"/>
              </a:rPr>
              <a:t>目前人们已经发现了成千上万的</a:t>
            </a:r>
            <a:r>
              <a:rPr lang="en-US" altLang="zh-CN" sz="2800" dirty="0" smtClean="0">
                <a:ea typeface="宋体" panose="02010600030101010101" pitchFamily="2" charset="-122"/>
              </a:rPr>
              <a:t>NPC</a:t>
            </a:r>
            <a:r>
              <a:rPr lang="zh-CN" altLang="en-US" sz="2800" dirty="0" smtClean="0">
                <a:ea typeface="宋体" panose="02010600030101010101" pitchFamily="2" charset="-122"/>
              </a:rPr>
              <a:t>问题，解决一个，</a:t>
            </a:r>
            <a:r>
              <a:rPr lang="en-US" altLang="zh-CN" sz="2800" dirty="0" smtClean="0">
                <a:ea typeface="宋体" panose="02010600030101010101" pitchFamily="2" charset="-122"/>
              </a:rPr>
              <a:t>NP=P</a:t>
            </a:r>
            <a:r>
              <a:rPr lang="zh-CN" altLang="en-US" sz="2800" dirty="0" smtClean="0">
                <a:ea typeface="宋体" panose="02010600030101010101" pitchFamily="2" charset="-122"/>
              </a:rPr>
              <a:t>就得证，可以得千年大奖。</a:t>
            </a:r>
            <a:endParaRPr lang="en-US" altLang="zh-CN" sz="2800" dirty="0" smtClean="0">
              <a:ea typeface="宋体" panose="02010600030101010101" pitchFamily="2" charset="-122"/>
            </a:endParaRPr>
          </a:p>
          <a:p>
            <a:pPr>
              <a:defRPr/>
            </a:pPr>
            <a:r>
              <a:rPr lang="zh-CN" altLang="en-US" sz="2800" dirty="0" smtClean="0">
                <a:ea typeface="宋体" panose="02010600030101010101" pitchFamily="2" charset="-122"/>
              </a:rPr>
              <a:t>图染色、哈密尔顿环都是 </a:t>
            </a:r>
            <a:r>
              <a:rPr lang="en-US" altLang="zh-CN" sz="2800" dirty="0" smtClean="0">
                <a:ea typeface="宋体" panose="02010600030101010101" pitchFamily="2" charset="-122"/>
              </a:rPr>
              <a:t>NP C</a:t>
            </a:r>
            <a:r>
              <a:rPr lang="zh-CN" altLang="en-US" sz="2800" dirty="0" smtClean="0">
                <a:ea typeface="宋体" panose="02010600030101010101" pitchFamily="2" charset="-122"/>
              </a:rPr>
              <a:t>问题</a:t>
            </a:r>
            <a:endParaRPr lang="en-US" altLang="zh-CN" sz="2800" dirty="0" smtClean="0">
              <a:ea typeface="宋体" panose="02010600030101010101" pitchFamily="2" charset="-122"/>
            </a:endParaRPr>
          </a:p>
          <a:p>
            <a:pPr>
              <a:defRPr/>
            </a:pPr>
            <a:r>
              <a:rPr lang="en-US" altLang="zh-CN" sz="2800" dirty="0" smtClean="0">
                <a:ea typeface="宋体" panose="02010600030101010101" pitchFamily="2" charset="-122"/>
              </a:rPr>
              <a:t>NPC</a:t>
            </a:r>
            <a:r>
              <a:rPr lang="zh-CN" altLang="en-US" sz="2800" dirty="0" smtClean="0">
                <a:ea typeface="宋体" panose="02010600030101010101" pitchFamily="2" charset="-122"/>
              </a:rPr>
              <a:t>问题目前没有多项式的有效算法，只能用指数级甚至阶乘级复杂度的搜索。</a:t>
            </a:r>
            <a:endParaRPr lang="en-US" altLang="zh-CN" sz="2800" dirty="0" smtClean="0">
              <a:ea typeface="宋体" panose="02010600030101010101" pitchFamily="2" charset="-122"/>
            </a:endParaRPr>
          </a:p>
          <a:p>
            <a:pPr>
              <a:defRPr/>
            </a:pPr>
            <a:r>
              <a:rPr lang="zh-CN" altLang="en-US" sz="2800" dirty="0" smtClean="0">
                <a:ea typeface="宋体" panose="02010600030101010101" pitchFamily="2" charset="-122"/>
              </a:rPr>
              <a:t>正是</a:t>
            </a:r>
            <a:r>
              <a:rPr lang="en-US" altLang="zh-CN" sz="2800" dirty="0" smtClean="0">
                <a:ea typeface="宋体" panose="02010600030101010101" pitchFamily="2" charset="-122"/>
              </a:rPr>
              <a:t>NPC</a:t>
            </a:r>
            <a:r>
              <a:rPr lang="zh-CN" altLang="en-US" sz="2800" dirty="0" smtClean="0">
                <a:ea typeface="宋体" panose="02010600030101010101" pitchFamily="2" charset="-122"/>
              </a:rPr>
              <a:t>问题的存在，使人们相信</a:t>
            </a:r>
            <a:r>
              <a:rPr lang="en-US" altLang="zh-CN" sz="2800" dirty="0" smtClean="0">
                <a:ea typeface="宋体" panose="02010600030101010101" pitchFamily="2" charset="-122"/>
              </a:rPr>
              <a:t>P≠NP</a:t>
            </a:r>
            <a:endParaRPr lang="en-US" altLang="zh-CN" sz="2800" dirty="0" smtClean="0">
              <a:ea typeface="宋体" panose="02010600030101010101" pitchFamily="2" charset="-122"/>
            </a:endParaRPr>
          </a:p>
          <a:p>
            <a:pPr>
              <a:defRPr/>
            </a:pPr>
            <a:endParaRPr lang="zh-CN" altLang="en-US" dirty="0" smtClean="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1530" y="188595"/>
            <a:ext cx="7572375" cy="496570"/>
          </a:xfrm>
        </p:spPr>
        <p:txBody>
          <a:bodyPr/>
          <a:lstStyle/>
          <a:p>
            <a:pPr>
              <a:defRPr/>
            </a:pPr>
            <a:r>
              <a:rPr lang="zh-CN" altLang="en-US" dirty="0" smtClean="0">
                <a:ea typeface="宋体" panose="02010600030101010101" pitchFamily="2" charset="-122"/>
              </a:rPr>
              <a:t>问题的</a:t>
            </a:r>
            <a:r>
              <a:rPr lang="zh-CN" altLang="en-US" dirty="0" smtClean="0">
                <a:ea typeface="宋体" panose="02010600030101010101" pitchFamily="2" charset="-122"/>
              </a:rPr>
              <a:t>解</a:t>
            </a:r>
            <a:endParaRPr lang="zh-CN" altLang="en-US" dirty="0" smtClean="0">
              <a:ea typeface="宋体" panose="02010600030101010101" pitchFamily="2" charset="-122"/>
            </a:endParaRPr>
          </a:p>
        </p:txBody>
      </p:sp>
      <p:sp>
        <p:nvSpPr>
          <p:cNvPr id="3" name="内容占位符 2"/>
          <p:cNvSpPr>
            <a:spLocks noGrp="1"/>
          </p:cNvSpPr>
          <p:nvPr>
            <p:ph idx="1"/>
          </p:nvPr>
        </p:nvSpPr>
        <p:spPr/>
        <p:txBody>
          <a:bodyPr/>
          <a:lstStyle/>
          <a:p>
            <a:pPr>
              <a:defRPr/>
            </a:pPr>
            <a:r>
              <a:rPr lang="zh-CN" altLang="en-US" dirty="0" smtClean="0">
                <a:ea typeface="宋体" panose="02010600030101010101" pitchFamily="2" charset="-122"/>
              </a:rPr>
              <a:t>排序</a:t>
            </a:r>
            <a:r>
              <a:rPr lang="zh-CN" altLang="en-US" dirty="0" smtClean="0">
                <a:ea typeface="宋体" panose="02010600030101010101" pitchFamily="2" charset="-122"/>
              </a:rPr>
              <a:t>算法复杂度</a:t>
            </a:r>
            <a:r>
              <a:rPr lang="en-US" altLang="zh-CN" dirty="0" smtClean="0">
                <a:ea typeface="宋体" panose="02010600030101010101" pitchFamily="2" charset="-122"/>
              </a:rPr>
              <a:t>:</a:t>
            </a:r>
            <a:r>
              <a:rPr lang="zh-CN" altLang="en-US" dirty="0" smtClean="0">
                <a:ea typeface="宋体" panose="02010600030101010101" pitchFamily="2" charset="-122"/>
              </a:rPr>
              <a:t> </a:t>
            </a:r>
            <a:r>
              <a:rPr lang="en-US" altLang="zh-CN" dirty="0" smtClean="0">
                <a:ea typeface="宋体" panose="02010600030101010101" pitchFamily="2" charset="-122"/>
              </a:rPr>
              <a:t>O(n</a:t>
            </a:r>
            <a:r>
              <a:rPr lang="en-US" altLang="zh-CN" baseline="30000" dirty="0" smtClean="0">
                <a:ea typeface="宋体" panose="02010600030101010101" pitchFamily="2" charset="-122"/>
              </a:rPr>
              <a:t>2</a:t>
            </a:r>
            <a:r>
              <a:rPr lang="en-US" altLang="zh-CN" dirty="0" smtClean="0">
                <a:ea typeface="宋体" panose="02010600030101010101" pitchFamily="2" charset="-122"/>
              </a:rPr>
              <a:t>)</a:t>
            </a:r>
            <a:r>
              <a:rPr lang="zh-CN" altLang="en-US" dirty="0" smtClean="0">
                <a:ea typeface="宋体" panose="02010600030101010101" pitchFamily="2" charset="-122"/>
              </a:rPr>
              <a:t>、</a:t>
            </a:r>
            <a:r>
              <a:rPr lang="en-US" altLang="zh-CN" dirty="0" smtClean="0">
                <a:ea typeface="宋体" panose="02010600030101010101" pitchFamily="2" charset="-122"/>
              </a:rPr>
              <a:t>O(</a:t>
            </a:r>
            <a:r>
              <a:rPr lang="en-US" altLang="zh-CN" dirty="0" err="1" smtClean="0">
                <a:ea typeface="宋体" panose="02010600030101010101" pitchFamily="2" charset="-122"/>
              </a:rPr>
              <a:t>nlogn</a:t>
            </a:r>
            <a:r>
              <a:rPr lang="en-US" altLang="zh-CN" dirty="0" smtClean="0">
                <a:ea typeface="宋体" panose="02010600030101010101" pitchFamily="2" charset="-122"/>
              </a:rPr>
              <a:t>) </a:t>
            </a:r>
            <a:r>
              <a:rPr lang="zh-CN" altLang="en-US" dirty="0" smtClean="0">
                <a:ea typeface="宋体" panose="02010600030101010101" pitchFamily="2" charset="-122"/>
              </a:rPr>
              <a:t>和 </a:t>
            </a:r>
            <a:r>
              <a:rPr lang="en-US" altLang="zh-CN" dirty="0" smtClean="0">
                <a:ea typeface="宋体" panose="02010600030101010101" pitchFamily="2" charset="-122"/>
              </a:rPr>
              <a:t>O(n)</a:t>
            </a:r>
            <a:r>
              <a:rPr lang="zh-CN" altLang="en-US" dirty="0" smtClean="0">
                <a:ea typeface="宋体" panose="02010600030101010101" pitchFamily="2" charset="-122"/>
              </a:rPr>
              <a:t>。</a:t>
            </a:r>
            <a:endParaRPr lang="en-US" altLang="zh-CN" dirty="0" smtClean="0">
              <a:ea typeface="宋体" panose="02010600030101010101" pitchFamily="2" charset="-122"/>
            </a:endParaRPr>
          </a:p>
          <a:p>
            <a:pPr>
              <a:defRPr/>
            </a:pPr>
            <a:r>
              <a:rPr lang="zh-CN" altLang="en-US" dirty="0" smtClean="0">
                <a:ea typeface="宋体" panose="02010600030101010101" pitchFamily="2" charset="-122"/>
              </a:rPr>
              <a:t>问题</a:t>
            </a:r>
            <a:r>
              <a:rPr lang="zh-CN" dirty="0" smtClean="0">
                <a:ea typeface="宋体" panose="02010600030101010101" pitchFamily="2" charset="-122"/>
              </a:rPr>
              <a:t>：</a:t>
            </a:r>
            <a:endParaRPr lang="zh-CN" dirty="0" smtClean="0">
              <a:ea typeface="宋体" panose="02010600030101010101" pitchFamily="2" charset="-122"/>
            </a:endParaRPr>
          </a:p>
          <a:p>
            <a:pPr lvl="1">
              <a:defRPr/>
            </a:pPr>
            <a:r>
              <a:rPr lang="zh-CN" altLang="en-US" dirty="0" smtClean="0">
                <a:ea typeface="宋体" panose="02010600030101010101" pitchFamily="2" charset="-122"/>
              </a:rPr>
              <a:t>每个问题都能在多项式时间</a:t>
            </a:r>
            <a:r>
              <a:rPr lang="en-US" altLang="zh-CN" dirty="0" smtClean="0">
                <a:ea typeface="宋体" panose="02010600030101010101" pitchFamily="2" charset="-122"/>
                <a:sym typeface="+mn-ea"/>
              </a:rPr>
              <a:t>O(n</a:t>
            </a:r>
            <a:r>
              <a:rPr lang="en-US" altLang="zh-CN" baseline="30000" dirty="0" smtClean="0">
                <a:ea typeface="宋体" panose="02010600030101010101" pitchFamily="2" charset="-122"/>
                <a:sym typeface="+mn-ea"/>
              </a:rPr>
              <a:t>k</a:t>
            </a:r>
            <a:r>
              <a:rPr lang="en-US" altLang="zh-CN" dirty="0" smtClean="0">
                <a:ea typeface="宋体" panose="02010600030101010101" pitchFamily="2" charset="-122"/>
                <a:sym typeface="+mn-ea"/>
              </a:rPr>
              <a:t>)</a:t>
            </a:r>
            <a:r>
              <a:rPr lang="zh-CN" altLang="en-US" dirty="0" smtClean="0">
                <a:ea typeface="宋体" panose="02010600030101010101" pitchFamily="2" charset="-122"/>
              </a:rPr>
              <a:t>内解决</a:t>
            </a:r>
            <a:r>
              <a:rPr lang="zh-CN" altLang="en-US" dirty="0" smtClean="0">
                <a:ea typeface="宋体" panose="02010600030101010101" pitchFamily="2" charset="-122"/>
              </a:rPr>
              <a:t>吗？</a:t>
            </a:r>
            <a:endParaRPr lang="zh-CN" altLang="en-US" dirty="0" smtClean="0">
              <a:ea typeface="宋体" panose="02010600030101010101" pitchFamily="2" charset="-122"/>
            </a:endParaRPr>
          </a:p>
          <a:p>
            <a:pPr lvl="1">
              <a:defRPr/>
            </a:pPr>
            <a:r>
              <a:rPr lang="zh-CN" altLang="en-US" dirty="0" smtClean="0">
                <a:ea typeface="宋体" panose="02010600030101010101" pitchFamily="2" charset="-122"/>
              </a:rPr>
              <a:t>每个问题都能找到时间复杂度为</a:t>
            </a:r>
            <a:r>
              <a:rPr lang="en-US" altLang="zh-CN" dirty="0" smtClean="0">
                <a:ea typeface="宋体" panose="02010600030101010101" pitchFamily="2" charset="-122"/>
                <a:sym typeface="+mn-ea"/>
              </a:rPr>
              <a:t>O(n</a:t>
            </a:r>
            <a:r>
              <a:rPr lang="en-US" altLang="zh-CN" baseline="30000" dirty="0" smtClean="0">
                <a:ea typeface="宋体" panose="02010600030101010101" pitchFamily="2" charset="-122"/>
                <a:sym typeface="+mn-ea"/>
              </a:rPr>
              <a:t>k</a:t>
            </a:r>
            <a:r>
              <a:rPr lang="en-US" altLang="zh-CN" dirty="0" smtClean="0">
                <a:ea typeface="宋体" panose="02010600030101010101" pitchFamily="2" charset="-122"/>
                <a:sym typeface="+mn-ea"/>
              </a:rPr>
              <a:t>)</a:t>
            </a:r>
            <a:r>
              <a:rPr lang="zh-CN" altLang="en-US" dirty="0" smtClean="0">
                <a:ea typeface="宋体" panose="02010600030101010101" pitchFamily="2" charset="-122"/>
              </a:rPr>
              <a:t>的算法吗？</a:t>
            </a:r>
            <a:endParaRPr lang="zh-CN" altLang="en-US" dirty="0" smtClean="0">
              <a:ea typeface="宋体" panose="02010600030101010101" pitchFamily="2" charset="-122"/>
            </a:endParaRPr>
          </a:p>
          <a:p>
            <a:pPr lvl="0">
              <a:defRPr/>
            </a:pPr>
            <a:r>
              <a:rPr lang="zh-CN" altLang="en-US" dirty="0" smtClean="0">
                <a:ea typeface="宋体" panose="02010600030101010101" pitchFamily="2" charset="-122"/>
              </a:rPr>
              <a:t>答案是否定</a:t>
            </a:r>
            <a:r>
              <a:rPr lang="zh-CN" altLang="en-US" dirty="0" smtClean="0">
                <a:ea typeface="宋体" panose="02010600030101010101" pitchFamily="2" charset="-122"/>
              </a:rPr>
              <a:t>的</a:t>
            </a:r>
            <a:endParaRPr lang="zh-CN" altLang="en-US" dirty="0" smtClean="0">
              <a:ea typeface="宋体" panose="02010600030101010101" pitchFamily="2" charset="-122"/>
            </a:endParaRPr>
          </a:p>
          <a:p>
            <a:pPr lvl="1">
              <a:defRPr/>
            </a:pPr>
            <a:r>
              <a:rPr lang="zh-CN" altLang="en-US" sz="2000" dirty="0" smtClean="0">
                <a:ea typeface="宋体" panose="02010600030101010101" pitchFamily="2" charset="-122"/>
              </a:rPr>
              <a:t>不可计算（不可判定）的问题：存在一些问题，任何计算机无论耗费多少时间都不能解决。</a:t>
            </a:r>
            <a:endParaRPr lang="zh-CN" altLang="en-US" sz="2000" dirty="0" smtClean="0">
              <a:ea typeface="宋体" panose="02010600030101010101" pitchFamily="2" charset="-122"/>
            </a:endParaRPr>
          </a:p>
          <a:p>
            <a:pPr lvl="2">
              <a:defRPr/>
            </a:pPr>
            <a:r>
              <a:rPr lang="zh-CN" altLang="en-US" sz="2000" dirty="0" smtClean="0">
                <a:ea typeface="宋体" panose="02010600030101010101" pitchFamily="2" charset="-122"/>
                <a:sym typeface="+mn-ea"/>
              </a:rPr>
              <a:t>图灵停机问题</a:t>
            </a:r>
            <a:endParaRPr lang="zh-CN" altLang="en-US" sz="2000" dirty="0" smtClean="0">
              <a:ea typeface="宋体" panose="02010600030101010101" pitchFamily="2" charset="-122"/>
            </a:endParaRPr>
          </a:p>
          <a:p>
            <a:pPr lvl="2">
              <a:defRPr/>
            </a:pPr>
            <a:r>
              <a:rPr lang="zh-CN" altLang="en-US" sz="2000" dirty="0" smtClean="0">
                <a:ea typeface="宋体" panose="02010600030101010101" pitchFamily="2" charset="-122"/>
              </a:rPr>
              <a:t>理论上不可行</a:t>
            </a:r>
            <a:endParaRPr lang="zh-CN" altLang="en-US" sz="2000" dirty="0" smtClean="0">
              <a:ea typeface="宋体" panose="02010600030101010101" pitchFamily="2" charset="-122"/>
            </a:endParaRPr>
          </a:p>
          <a:p>
            <a:pPr lvl="2">
              <a:defRPr/>
            </a:pPr>
            <a:r>
              <a:rPr lang="zh-CN" altLang="en-US" sz="2000" dirty="0" smtClean="0">
                <a:ea typeface="宋体" panose="02010600030101010101" pitchFamily="2" charset="-122"/>
              </a:rPr>
              <a:t>可计算性理论</a:t>
            </a:r>
            <a:endParaRPr lang="zh-CN" altLang="en-US" sz="2000" dirty="0" smtClean="0">
              <a:ea typeface="宋体" panose="02010600030101010101" pitchFamily="2" charset="-122"/>
            </a:endParaRPr>
          </a:p>
          <a:p>
            <a:pPr lvl="1">
              <a:defRPr/>
            </a:pPr>
            <a:r>
              <a:rPr lang="zh-CN" altLang="en-US" sz="2000" dirty="0" smtClean="0">
                <a:ea typeface="宋体" panose="02010600030101010101" pitchFamily="2" charset="-122"/>
              </a:rPr>
              <a:t>超多项式时间的问题：可以解决，但是不能在</a:t>
            </a:r>
            <a:r>
              <a:rPr lang="en-US" altLang="zh-CN" sz="2000" dirty="0" smtClean="0">
                <a:ea typeface="宋体" panose="02010600030101010101" pitchFamily="2" charset="-122"/>
                <a:sym typeface="+mn-ea"/>
              </a:rPr>
              <a:t>O(n</a:t>
            </a:r>
            <a:r>
              <a:rPr lang="en-US" altLang="zh-CN" sz="2000" baseline="30000" dirty="0" smtClean="0">
                <a:ea typeface="宋体" panose="02010600030101010101" pitchFamily="2" charset="-122"/>
                <a:sym typeface="+mn-ea"/>
              </a:rPr>
              <a:t>k</a:t>
            </a:r>
            <a:r>
              <a:rPr lang="en-US" altLang="zh-CN" sz="2000" dirty="0" smtClean="0">
                <a:ea typeface="宋体" panose="02010600030101010101" pitchFamily="2" charset="-122"/>
                <a:sym typeface="+mn-ea"/>
              </a:rPr>
              <a:t>)</a:t>
            </a:r>
            <a:r>
              <a:rPr lang="zh-CN" altLang="en-US" sz="2000" dirty="0" smtClean="0">
                <a:ea typeface="宋体" panose="02010600030101010101" pitchFamily="2" charset="-122"/>
                <a:sym typeface="+mn-ea"/>
              </a:rPr>
              <a:t>时间内解决。</a:t>
            </a:r>
            <a:endParaRPr lang="zh-CN" altLang="en-US" sz="2000" dirty="0" smtClean="0">
              <a:ea typeface="宋体" panose="02010600030101010101" pitchFamily="2" charset="-122"/>
              <a:sym typeface="+mn-ea"/>
            </a:endParaRPr>
          </a:p>
          <a:p>
            <a:pPr lvl="2">
              <a:defRPr/>
            </a:pPr>
            <a:r>
              <a:rPr lang="zh-CN" altLang="en-US" sz="2000" dirty="0" smtClean="0">
                <a:ea typeface="宋体" panose="02010600030101010101" pitchFamily="2" charset="-122"/>
                <a:sym typeface="+mn-ea"/>
              </a:rPr>
              <a:t>实际上不可行</a:t>
            </a:r>
            <a:endParaRPr lang="zh-CN" altLang="en-US" sz="2000" dirty="0" smtClean="0">
              <a:ea typeface="宋体" panose="02010600030101010101" pitchFamily="2" charset="-122"/>
              <a:sym typeface="+mn-ea"/>
            </a:endParaRPr>
          </a:p>
          <a:p>
            <a:pPr lvl="2">
              <a:defRPr/>
            </a:pPr>
            <a:r>
              <a:rPr lang="en-US" altLang="zh-CN" sz="2000" dirty="0" smtClean="0">
                <a:ea typeface="宋体" panose="02010600030101010101" pitchFamily="2" charset="-122"/>
                <a:sym typeface="+mn-ea"/>
              </a:rPr>
              <a:t>NP</a:t>
            </a:r>
            <a:r>
              <a:rPr lang="zh-CN" altLang="en-US" sz="2000" dirty="0" smtClean="0">
                <a:ea typeface="宋体" panose="02010600030101010101" pitchFamily="2" charset="-122"/>
                <a:sym typeface="+mn-ea"/>
              </a:rPr>
              <a:t>问题：</a:t>
            </a:r>
            <a:r>
              <a:rPr lang="en-US" altLang="zh-CN" sz="2000" dirty="0" smtClean="0">
                <a:ea typeface="宋体" panose="02010600030101010101" pitchFamily="2" charset="-122"/>
                <a:sym typeface="+mn-ea"/>
              </a:rPr>
              <a:t>P=NP</a:t>
            </a:r>
            <a:r>
              <a:rPr lang="zh-CN" altLang="en-US" sz="2000" dirty="0" smtClean="0">
                <a:ea typeface="宋体" panose="02010600030101010101" pitchFamily="2" charset="-122"/>
                <a:sym typeface="+mn-ea"/>
              </a:rPr>
              <a:t>？</a:t>
            </a:r>
            <a:endParaRPr lang="zh-CN" altLang="en-US" sz="2000" dirty="0" smtClean="0">
              <a:ea typeface="宋体" panose="02010600030101010101" pitchFamily="2" charset="-122"/>
              <a:sym typeface="+mn-ea"/>
            </a:endParaRPr>
          </a:p>
          <a:p>
            <a:pPr lvl="2">
              <a:defRPr/>
            </a:pPr>
            <a:r>
              <a:rPr lang="zh-CN" altLang="en-US" sz="2000" dirty="0" smtClean="0">
                <a:ea typeface="宋体" panose="02010600030101010101" pitchFamily="2" charset="-122"/>
                <a:sym typeface="+mn-ea"/>
              </a:rPr>
              <a:t>比</a:t>
            </a:r>
            <a:r>
              <a:rPr lang="en-US" altLang="zh-CN" sz="2000" dirty="0" smtClean="0">
                <a:ea typeface="宋体" panose="02010600030101010101" pitchFamily="2" charset="-122"/>
                <a:sym typeface="+mn-ea"/>
              </a:rPr>
              <a:t>NP</a:t>
            </a:r>
            <a:r>
              <a:rPr lang="zh-CN" altLang="en-US" sz="2000" dirty="0" smtClean="0">
                <a:ea typeface="宋体" panose="02010600030101010101" pitchFamily="2" charset="-122"/>
                <a:sym typeface="+mn-ea"/>
              </a:rPr>
              <a:t>更难的问题</a:t>
            </a:r>
            <a:endParaRPr lang="zh-CN" altLang="en-US" sz="2000" dirty="0" smtClean="0">
              <a:ea typeface="宋体" panose="02010600030101010101" pitchFamily="2" charset="-122"/>
            </a:endParaRPr>
          </a:p>
          <a:p>
            <a:pPr lvl="1">
              <a:defRPr/>
            </a:pPr>
            <a:endParaRPr lang="zh-CN" altLang="en-US" dirty="0" smtClean="0">
              <a:ea typeface="宋体" panose="02010600030101010101" pitchFamily="2" charset="-122"/>
            </a:endParaRPr>
          </a:p>
          <a:p>
            <a:pPr lvl="1">
              <a:defRPr/>
            </a:pPr>
            <a:endParaRPr lang="zh-CN" altLang="en-US"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pPr>
              <a:defRPr/>
            </a:pPr>
            <a:r>
              <a:rPr lang="en-US" altLang="zh-CN" dirty="0" smtClean="0">
                <a:ea typeface="宋体" panose="02010600030101010101" pitchFamily="2" charset="-122"/>
              </a:rPr>
              <a:t>NP-hard</a:t>
            </a:r>
            <a:r>
              <a:rPr lang="zh-CN" altLang="en-US" dirty="0" smtClean="0">
                <a:ea typeface="宋体" panose="02010600030101010101" pitchFamily="2" charset="-122"/>
              </a:rPr>
              <a:t>问题</a:t>
            </a:r>
            <a:endParaRPr lang="zh-CN" altLang="en-US" dirty="0" smtClean="0">
              <a:ea typeface="宋体" panose="02010600030101010101" pitchFamily="2" charset="-122"/>
            </a:endParaRPr>
          </a:p>
        </p:txBody>
      </p:sp>
      <p:sp>
        <p:nvSpPr>
          <p:cNvPr id="3" name="内容占位符 2"/>
          <p:cNvSpPr>
            <a:spLocks noGrp="1"/>
          </p:cNvSpPr>
          <p:nvPr>
            <p:ph idx="1"/>
          </p:nvPr>
        </p:nvSpPr>
        <p:spPr/>
        <p:txBody>
          <a:bodyPr/>
          <a:lstStyle/>
          <a:p>
            <a:pPr>
              <a:defRPr/>
            </a:pPr>
            <a:r>
              <a:rPr lang="en-US" altLang="zh-CN" smtClean="0">
                <a:ea typeface="宋体" panose="02010600030101010101" pitchFamily="2" charset="-122"/>
              </a:rPr>
              <a:t>NP-hard Problem</a:t>
            </a:r>
            <a:r>
              <a:rPr lang="zh-CN" altLang="en-US" smtClean="0">
                <a:ea typeface="宋体" panose="02010600030101010101" pitchFamily="2" charset="-122"/>
              </a:rPr>
              <a:t>：对于这一类问题，用一句话概括他们的特征就是“</a:t>
            </a:r>
            <a:r>
              <a:rPr lang="en-US" altLang="zh-CN" smtClean="0">
                <a:ea typeface="宋体" panose="02010600030101010101" pitchFamily="2" charset="-122"/>
              </a:rPr>
              <a:t>at least as hard as the hardest problems in NP Problem”</a:t>
            </a:r>
            <a:r>
              <a:rPr lang="zh-CN" altLang="en-US" smtClean="0">
                <a:ea typeface="宋体" panose="02010600030101010101" pitchFamily="2" charset="-122"/>
              </a:rPr>
              <a:t>， 就是</a:t>
            </a:r>
            <a:r>
              <a:rPr lang="en-US" altLang="zh-CN" smtClean="0">
                <a:ea typeface="宋体" panose="02010600030101010101" pitchFamily="2" charset="-122"/>
              </a:rPr>
              <a:t>NP-hard</a:t>
            </a:r>
            <a:r>
              <a:rPr lang="zh-CN" altLang="en-US" smtClean="0">
                <a:ea typeface="宋体" panose="02010600030101010101" pitchFamily="2" charset="-122"/>
              </a:rPr>
              <a:t>问题至少和</a:t>
            </a:r>
            <a:r>
              <a:rPr lang="en-US" altLang="zh-CN" smtClean="0">
                <a:ea typeface="宋体" panose="02010600030101010101" pitchFamily="2" charset="-122"/>
              </a:rPr>
              <a:t>NP</a:t>
            </a:r>
            <a:r>
              <a:rPr lang="zh-CN" altLang="en-US" smtClean="0">
                <a:ea typeface="宋体" panose="02010600030101010101" pitchFamily="2" charset="-122"/>
              </a:rPr>
              <a:t>问题一样难。</a:t>
            </a:r>
            <a:endParaRPr lang="en-US" altLang="zh-CN" smtClean="0">
              <a:ea typeface="宋体" panose="02010600030101010101" pitchFamily="2" charset="-122"/>
            </a:endParaRPr>
          </a:p>
          <a:p>
            <a:pPr>
              <a:defRPr/>
            </a:pPr>
            <a:endParaRPr lang="en-US" altLang="zh-CN" smtClean="0">
              <a:ea typeface="宋体" panose="02010600030101010101" pitchFamily="2" charset="-122"/>
            </a:endParaRPr>
          </a:p>
          <a:p>
            <a:pPr>
              <a:defRPr/>
            </a:pPr>
            <a:r>
              <a:rPr lang="zh-CN" altLang="en-US" smtClean="0">
                <a:ea typeface="宋体" panose="02010600030101010101" pitchFamily="2" charset="-122"/>
              </a:rPr>
              <a:t>所有的</a:t>
            </a:r>
            <a:r>
              <a:rPr lang="en-US" altLang="zh-CN" smtClean="0">
                <a:ea typeface="宋体" panose="02010600030101010101" pitchFamily="2" charset="-122"/>
              </a:rPr>
              <a:t>NP</a:t>
            </a:r>
            <a:r>
              <a:rPr lang="zh-CN" altLang="en-US" smtClean="0">
                <a:ea typeface="宋体" panose="02010600030101010101" pitchFamily="2" charset="-122"/>
              </a:rPr>
              <a:t>问题都能规约到它，但它不一定是</a:t>
            </a:r>
            <a:r>
              <a:rPr lang="en-US" altLang="zh-CN" smtClean="0">
                <a:ea typeface="宋体" panose="02010600030101010101" pitchFamily="2" charset="-122"/>
              </a:rPr>
              <a:t>NP</a:t>
            </a:r>
            <a:r>
              <a:rPr lang="zh-CN" altLang="en-US" smtClean="0">
                <a:ea typeface="宋体" panose="02010600030101010101" pitchFamily="2" charset="-122"/>
              </a:rPr>
              <a:t>问题。</a:t>
            </a:r>
            <a:endParaRPr lang="en-US" altLang="zh-CN" smtClean="0">
              <a:ea typeface="宋体" panose="02010600030101010101" pitchFamily="2" charset="-122"/>
            </a:endParaRPr>
          </a:p>
          <a:p>
            <a:pPr>
              <a:defRPr/>
            </a:pPr>
            <a:endParaRPr lang="en-US" altLang="zh-CN" smtClean="0">
              <a:ea typeface="宋体" panose="02010600030101010101" pitchFamily="2" charset="-122"/>
            </a:endParaRPr>
          </a:p>
          <a:p>
            <a:pPr>
              <a:defRPr/>
            </a:pPr>
            <a:r>
              <a:rPr lang="zh-CN" altLang="en-US" smtClean="0">
                <a:ea typeface="宋体" panose="02010600030101010101" pitchFamily="2" charset="-122"/>
              </a:rPr>
              <a:t>存在一些连验证解都不能多项式解决的问题，这些就是</a:t>
            </a:r>
            <a:r>
              <a:rPr lang="en-US" altLang="zh-CN" smtClean="0">
                <a:ea typeface="宋体" panose="02010600030101010101" pitchFamily="2" charset="-122"/>
              </a:rPr>
              <a:t>NP-hard</a:t>
            </a:r>
            <a:r>
              <a:rPr lang="zh-CN" altLang="en-US" smtClean="0">
                <a:ea typeface="宋体" panose="02010600030101010101" pitchFamily="2" charset="-122"/>
              </a:rPr>
              <a:t>问题</a:t>
            </a:r>
            <a:endParaRPr lang="zh-CN" altLang="en-US" smtClean="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pPr>
              <a:defRPr/>
            </a:pPr>
            <a:endParaRPr lang="zh-CN" altLang="en-US" dirty="0" smtClean="0">
              <a:ea typeface="宋体" panose="02010600030101010101" pitchFamily="2" charset="-122"/>
            </a:endParaRPr>
          </a:p>
        </p:txBody>
      </p:sp>
      <p:sp>
        <p:nvSpPr>
          <p:cNvPr id="5" name="内容占位符 4"/>
          <p:cNvSpPr>
            <a:spLocks noGrp="1"/>
          </p:cNvSpPr>
          <p:nvPr>
            <p:ph idx="1"/>
          </p:nvPr>
        </p:nvSpPr>
        <p:spPr/>
        <p:txBody>
          <a:bodyPr/>
          <a:lstStyle/>
          <a:p>
            <a:pPr>
              <a:defRPr/>
            </a:pPr>
            <a:r>
              <a:rPr lang="zh-CN" altLang="en-US" dirty="0" smtClean="0">
                <a:ea typeface="宋体" panose="02010600030101010101" pitchFamily="2" charset="-122"/>
              </a:rPr>
              <a:t>从直觉上说，</a:t>
            </a:r>
            <a:r>
              <a:rPr lang="en-US" altLang="zh-CN" dirty="0" smtClean="0">
                <a:ea typeface="宋体" panose="02010600030101010101" pitchFamily="2" charset="-122"/>
              </a:rPr>
              <a:t>P&lt;=NP&lt;=NP-Complete&lt;=NP-Hard</a:t>
            </a:r>
            <a:r>
              <a:rPr lang="zh-CN" altLang="en-US" dirty="0" smtClean="0">
                <a:ea typeface="宋体" panose="02010600030101010101" pitchFamily="2" charset="-122"/>
              </a:rPr>
              <a:t>，问题的难度递增。</a:t>
            </a:r>
            <a:endParaRPr lang="zh-CN" altLang="en-US" dirty="0" smtClean="0">
              <a:ea typeface="宋体" panose="02010600030101010101" pitchFamily="2" charset="-122"/>
            </a:endParaRPr>
          </a:p>
        </p:txBody>
      </p:sp>
      <p:pic>
        <p:nvPicPr>
          <p:cNvPr id="16388" name="Picture 3"/>
          <p:cNvPicPr>
            <a:picLocks noChangeAspect="1" noChangeArrowheads="1"/>
          </p:cNvPicPr>
          <p:nvPr/>
        </p:nvPicPr>
        <p:blipFill>
          <a:blip r:embed="rId1" cstate="print"/>
          <a:srcRect/>
          <a:stretch>
            <a:fillRect/>
          </a:stretch>
        </p:blipFill>
        <p:spPr bwMode="auto">
          <a:xfrm>
            <a:off x="1691680" y="2852936"/>
            <a:ext cx="6480720" cy="3266594"/>
          </a:xfrm>
          <a:prstGeom prst="rect">
            <a:avLst/>
          </a:prstGeom>
          <a:noFill/>
          <a:ln w="12700">
            <a:noFill/>
            <a:miter lim="800000"/>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85800" y="3617595"/>
            <a:ext cx="7772400" cy="2633345"/>
          </a:xfrm>
        </p:spPr>
        <p:txBody>
          <a:bodyPr/>
          <a:p>
            <a:r>
              <a:rPr lang="zh-CN" altLang="en-US"/>
              <a:t>Euler diagram for P, NP, NP-complete, and NP-hard set of problems. The left side is valid under the assumption that P≠NP, while the right side is valid under the assumption that P=NP (except that the empty language and its complement are never NP-complete, and in general, not every problem in P or NP is NP-complete)</a:t>
            </a:r>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pic>
        <p:nvPicPr>
          <p:cNvPr id="6" name="图片 5" descr="P_np_np-complete_np-hard"/>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03705" y="288925"/>
            <a:ext cx="5579745" cy="34874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85800" y="1007745"/>
            <a:ext cx="3392170" cy="5243195"/>
          </a:xfrm>
        </p:spPr>
        <p:txBody>
          <a:bodyPr/>
          <a:p>
            <a:r>
              <a:rPr lang="zh-CN" altLang="en-US"/>
              <a:t>Some NP-complete problems, indicating the reductions typically used to prove their NP-completeness</a:t>
            </a:r>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pic>
        <p:nvPicPr>
          <p:cNvPr id="6" name="图片 5" descr="Relative_NPC_chart"/>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81500" y="809625"/>
            <a:ext cx="4762500" cy="5238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0"/>
            <a:ext cx="7772400" cy="1143000"/>
          </a:xfrm>
        </p:spPr>
        <p:txBody>
          <a:bodyPr/>
          <a:lstStyle/>
          <a:p>
            <a:pPr>
              <a:defRPr/>
            </a:pPr>
            <a:r>
              <a:rPr lang="zh-CN" altLang="en-US" dirty="0" smtClean="0">
                <a:ea typeface="宋体" panose="02010600030101010101" pitchFamily="2" charset="-122"/>
              </a:rPr>
              <a:t>如果</a:t>
            </a:r>
            <a:r>
              <a:rPr lang="en-US" altLang="zh-CN" dirty="0" smtClean="0">
                <a:ea typeface="宋体" panose="02010600030101010101" pitchFamily="2" charset="-122"/>
              </a:rPr>
              <a:t>P=NP</a:t>
            </a:r>
            <a:r>
              <a:rPr lang="zh-CN" altLang="en-US" dirty="0" smtClean="0">
                <a:ea typeface="宋体" panose="02010600030101010101" pitchFamily="2" charset="-122"/>
              </a:rPr>
              <a:t>，世界会怎样？</a:t>
            </a:r>
            <a:endParaRPr lang="zh-CN" altLang="en-US" dirty="0" smtClean="0">
              <a:ea typeface="宋体" panose="02010600030101010101" pitchFamily="2" charset="-122"/>
            </a:endParaRPr>
          </a:p>
        </p:txBody>
      </p:sp>
      <p:sp>
        <p:nvSpPr>
          <p:cNvPr id="3" name="内容占位符 2"/>
          <p:cNvSpPr>
            <a:spLocks noGrp="1"/>
          </p:cNvSpPr>
          <p:nvPr>
            <p:ph idx="1"/>
          </p:nvPr>
        </p:nvSpPr>
        <p:spPr>
          <a:xfrm>
            <a:off x="251520" y="1312862"/>
            <a:ext cx="8738493" cy="5545138"/>
          </a:xfrm>
        </p:spPr>
        <p:txBody>
          <a:bodyPr/>
          <a:lstStyle/>
          <a:p>
            <a:pPr>
              <a:defRPr/>
            </a:pPr>
            <a:r>
              <a:rPr lang="zh-CN" altLang="en-US" sz="2400" dirty="0" smtClean="0">
                <a:ea typeface="宋体" panose="02010600030101010101" pitchFamily="2" charset="-122"/>
              </a:rPr>
              <a:t>假设人类的运气好到 </a:t>
            </a:r>
            <a:r>
              <a:rPr lang="en-US" altLang="zh-CN" sz="2400" dirty="0" smtClean="0">
                <a:ea typeface="宋体" panose="02010600030101010101" pitchFamily="2" charset="-122"/>
              </a:rPr>
              <a:t>P=NP </a:t>
            </a:r>
            <a:r>
              <a:rPr lang="zh-CN" altLang="en-US" sz="2400" dirty="0" smtClean="0">
                <a:ea typeface="宋体" panose="02010600030101010101" pitchFamily="2" charset="-122"/>
              </a:rPr>
              <a:t>是真的，并且找到了复杂度不超过 </a:t>
            </a:r>
            <a:r>
              <a:rPr lang="en-US" altLang="zh-CN" sz="2400" dirty="0" smtClean="0">
                <a:ea typeface="宋体" panose="02010600030101010101" pitchFamily="2" charset="-122"/>
              </a:rPr>
              <a:t>O(n</a:t>
            </a:r>
            <a:r>
              <a:rPr lang="en-US" altLang="zh-CN" sz="2400" baseline="30000" dirty="0" smtClean="0">
                <a:ea typeface="宋体" panose="02010600030101010101" pitchFamily="2" charset="-122"/>
              </a:rPr>
              <a:t>3</a:t>
            </a:r>
            <a:r>
              <a:rPr lang="en-US" altLang="zh-CN" sz="2400" dirty="0" smtClean="0">
                <a:ea typeface="宋体" panose="02010600030101010101" pitchFamily="2" charset="-122"/>
              </a:rPr>
              <a:t>) </a:t>
            </a:r>
            <a:r>
              <a:rPr lang="zh-CN" altLang="en-US" sz="2400" dirty="0" smtClean="0">
                <a:ea typeface="宋体" panose="02010600030101010101" pitchFamily="2" charset="-122"/>
              </a:rPr>
              <a:t>的算法。如果到了这一步，我们就会有一个算法，能够很快算出某个帐号的密码。所有的加密系统都会失去效果</a:t>
            </a:r>
            <a:r>
              <a:rPr lang="en-US" altLang="zh-CN" sz="2400" dirty="0" smtClean="0">
                <a:ea typeface="宋体" panose="02010600030101010101" pitchFamily="2" charset="-122"/>
              </a:rPr>
              <a:t>——</a:t>
            </a:r>
            <a:r>
              <a:rPr lang="zh-CN" altLang="en-US" sz="2400" dirty="0" smtClean="0">
                <a:ea typeface="宋体" panose="02010600030101010101" pitchFamily="2" charset="-122"/>
              </a:rPr>
              <a:t>应该说，所有会把密码变成数字信息的系统都会失去效果，因为这个数字串很容易被“金钥匙”计算出来。</a:t>
            </a:r>
            <a:endParaRPr lang="zh-CN" altLang="en-US" sz="2400" dirty="0" smtClean="0">
              <a:ea typeface="宋体" panose="02010600030101010101" pitchFamily="2" charset="-122"/>
            </a:endParaRPr>
          </a:p>
          <a:p>
            <a:pPr>
              <a:defRPr/>
            </a:pPr>
            <a:r>
              <a:rPr lang="zh-CN" altLang="en-US" sz="2400" dirty="0" smtClean="0">
                <a:ea typeface="宋体" panose="02010600030101010101" pitchFamily="2" charset="-122"/>
              </a:rPr>
              <a:t>除此之外，我们需要担心或期许的事情还有很多：</a:t>
            </a:r>
            <a:endParaRPr lang="zh-CN" altLang="en-US" sz="2400" dirty="0" smtClean="0">
              <a:ea typeface="宋体" panose="02010600030101010101" pitchFamily="2" charset="-122"/>
            </a:endParaRPr>
          </a:p>
          <a:p>
            <a:pPr>
              <a:buFont typeface="Times New Roman" panose="02020603050405020304" pitchFamily="18" charset="0"/>
              <a:buAutoNum type="arabicPeriod"/>
              <a:defRPr/>
            </a:pPr>
            <a:r>
              <a:rPr lang="zh-CN" altLang="en-US" sz="2400" dirty="0" smtClean="0">
                <a:ea typeface="宋体" panose="02010600030101010101" pitchFamily="2" charset="-122"/>
              </a:rPr>
              <a:t>一大批耳熟能详的游戏，如扫雷、俄罗斯方块、超级玛丽等，人们将为它们编写出高效的</a:t>
            </a:r>
            <a:r>
              <a:rPr lang="en-US" altLang="zh-CN" sz="2400" dirty="0" smtClean="0">
                <a:ea typeface="宋体" panose="02010600030101010101" pitchFamily="2" charset="-122"/>
              </a:rPr>
              <a:t>AI</a:t>
            </a:r>
            <a:r>
              <a:rPr lang="zh-CN" altLang="en-US" sz="2400" dirty="0" smtClean="0">
                <a:ea typeface="宋体" panose="02010600030101010101" pitchFamily="2" charset="-122"/>
              </a:rPr>
              <a:t>，使得电脑玩游戏的水平无人能及。</a:t>
            </a:r>
            <a:endParaRPr lang="zh-CN" altLang="en-US" sz="2400" dirty="0" smtClean="0">
              <a:ea typeface="宋体" panose="02010600030101010101" pitchFamily="2" charset="-122"/>
            </a:endParaRPr>
          </a:p>
          <a:p>
            <a:pPr>
              <a:buFont typeface="Times New Roman" panose="02020603050405020304" pitchFamily="18" charset="0"/>
              <a:buAutoNum type="arabicPeriod"/>
              <a:defRPr/>
            </a:pPr>
            <a:r>
              <a:rPr lang="zh-CN" altLang="en-US" sz="2400" dirty="0" smtClean="0">
                <a:ea typeface="宋体" panose="02010600030101010101" pitchFamily="2" charset="-122"/>
              </a:rPr>
              <a:t>整数规划、旅行商问题等许多运筹学中的难题会被高效地解决，这个方向的研究将提升到前所未有的高度。</a:t>
            </a:r>
            <a:endParaRPr lang="zh-CN" altLang="en-US" sz="2400" dirty="0" smtClean="0">
              <a:ea typeface="宋体" panose="02010600030101010101" pitchFamily="2" charset="-122"/>
            </a:endParaRPr>
          </a:p>
          <a:p>
            <a:pPr>
              <a:buFont typeface="Times New Roman" panose="02020603050405020304" pitchFamily="18" charset="0"/>
              <a:buAutoNum type="arabicPeriod"/>
              <a:defRPr/>
            </a:pPr>
            <a:r>
              <a:rPr lang="zh-CN" altLang="en-US" sz="2400" dirty="0" smtClean="0">
                <a:ea typeface="宋体" panose="02010600030101010101" pitchFamily="2" charset="-122"/>
              </a:rPr>
              <a:t>蛋白质的折叠问题也是一个 </a:t>
            </a:r>
            <a:r>
              <a:rPr lang="en-US" altLang="zh-CN" sz="2400" dirty="0" smtClean="0">
                <a:ea typeface="宋体" panose="02010600030101010101" pitchFamily="2" charset="-122"/>
              </a:rPr>
              <a:t>NPC </a:t>
            </a:r>
            <a:r>
              <a:rPr lang="zh-CN" altLang="en-US" sz="2400" dirty="0" smtClean="0">
                <a:ea typeface="宋体" panose="02010600030101010101" pitchFamily="2" charset="-122"/>
              </a:rPr>
              <a:t>问题，新的算法无疑是生物与医学界的一个福音。</a:t>
            </a:r>
            <a:endParaRPr lang="zh-CN" altLang="en-US" sz="2400" dirty="0" smtClean="0">
              <a:ea typeface="宋体" panose="02010600030101010101" pitchFamily="2" charset="-122"/>
            </a:endParaRPr>
          </a:p>
          <a:p>
            <a:pPr>
              <a:defRPr/>
            </a:pPr>
            <a:endParaRPr lang="zh-CN" altLang="en-US" sz="2400" dirty="0" smtClean="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Solving NP-complete problems</a:t>
            </a:r>
            <a:endParaRPr lang="zh-CN" altLang="en-US"/>
          </a:p>
        </p:txBody>
      </p:sp>
      <p:sp>
        <p:nvSpPr>
          <p:cNvPr id="3" name="内容占位符 2"/>
          <p:cNvSpPr>
            <a:spLocks noGrp="1"/>
          </p:cNvSpPr>
          <p:nvPr>
            <p:ph idx="1"/>
          </p:nvPr>
        </p:nvSpPr>
        <p:spPr/>
        <p:txBody>
          <a:bodyPr/>
          <a:p>
            <a:r>
              <a:rPr lang="zh-CN" altLang="en-US" sz="2000"/>
              <a:t>Approximation: Instead of searching for an optimal solution, search for a solution that is at most a factor from an optimal one.</a:t>
            </a:r>
            <a:endParaRPr lang="zh-CN" altLang="en-US" sz="2000"/>
          </a:p>
          <a:p>
            <a:r>
              <a:rPr lang="zh-CN" altLang="en-US" sz="2000"/>
              <a:t>Randomization: Use randomness to get a faster average running time, and allow the algorithm to fail with some small probability. Note: The Monte Carlo method is not an example of an efficient algorithm in this specific sense, although evolutionary approaches like Genetic algorithms may be.</a:t>
            </a:r>
            <a:endParaRPr lang="zh-CN" altLang="en-US" sz="2000"/>
          </a:p>
          <a:p>
            <a:r>
              <a:rPr lang="zh-CN" altLang="en-US" sz="2000"/>
              <a:t>Restriction: By restricting the structure of the input (e.g., to planar graphs), faster algorithms are usually possible.</a:t>
            </a:r>
            <a:endParaRPr lang="zh-CN" altLang="en-US" sz="2000"/>
          </a:p>
          <a:p>
            <a:r>
              <a:rPr lang="zh-CN" altLang="en-US" sz="2000"/>
              <a:t>Parameterization: Often there are fast algorithms if certain parameters of the input are fixed.</a:t>
            </a:r>
            <a:endParaRPr lang="zh-CN" altLang="en-US" sz="2000"/>
          </a:p>
          <a:p>
            <a:r>
              <a:rPr lang="zh-CN" altLang="en-US" sz="2000"/>
              <a:t>Heuristic: An algorithm that works "reasonably well" in many cases, but for which there is no proof that it is both always fast and always produces a good result. Metaheuristic approaches are often used.</a:t>
            </a:r>
            <a:endParaRPr lang="zh-CN" altLang="en-US" sz="2000"/>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pic>
        <p:nvPicPr>
          <p:cNvPr id="6" name="内容占位符 5"/>
          <p:cNvPicPr>
            <a:picLocks noChangeAspect="1"/>
          </p:cNvPicPr>
          <p:nvPr>
            <p:ph idx="1"/>
            <p:custDataLst>
              <p:tags r:id="rId1"/>
            </p:custDataLst>
          </p:nvPr>
        </p:nvPicPr>
        <p:blipFill>
          <a:blip r:embed="rId2"/>
          <a:stretch>
            <a:fillRect/>
          </a:stretch>
        </p:blipFill>
        <p:spPr>
          <a:xfrm>
            <a:off x="944245" y="1007745"/>
            <a:ext cx="7254240" cy="52431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r>
              <a:rPr lang="zh-CN" altLang="en-US" dirty="0" smtClean="0"/>
              <a:t>停机问题简述</a:t>
            </a:r>
            <a:endParaRPr lang="zh-CN" altLang="en-US" dirty="0"/>
          </a:p>
        </p:txBody>
      </p:sp>
      <p:sp>
        <p:nvSpPr>
          <p:cNvPr id="3" name="内容占位符 2"/>
          <p:cNvSpPr>
            <a:spLocks noGrp="1"/>
          </p:cNvSpPr>
          <p:nvPr>
            <p:ph idx="1"/>
          </p:nvPr>
        </p:nvSpPr>
        <p:spPr>
          <a:xfrm>
            <a:off x="395536" y="1412776"/>
            <a:ext cx="8568952" cy="5445224"/>
          </a:xfrm>
        </p:spPr>
        <p:txBody>
          <a:bodyPr/>
          <a:lstStyle/>
          <a:p>
            <a:r>
              <a:rPr lang="zh-CN" altLang="en-US" sz="2400" dirty="0" smtClean="0"/>
              <a:t>通俗地说，图灵当年想要证明希尔伯特的可判定性</a:t>
            </a:r>
            <a:r>
              <a:rPr lang="zh-CN" altLang="en-US" sz="2400" dirty="0" smtClean="0"/>
              <a:t>问题：是否</a:t>
            </a:r>
            <a:r>
              <a:rPr lang="zh-CN" altLang="en-US" sz="2400" dirty="0" smtClean="0"/>
              <a:t>存在一种通用的机械过程，能够判定任何数学命题的真假</a:t>
            </a:r>
            <a:r>
              <a:rPr lang="zh-CN" altLang="en-US" sz="2400" dirty="0" smtClean="0"/>
              <a:t>。</a:t>
            </a:r>
            <a:endParaRPr lang="en-US" altLang="zh-CN" sz="2400" dirty="0" smtClean="0"/>
          </a:p>
          <a:p>
            <a:r>
              <a:rPr lang="zh-CN" altLang="en-US" sz="2400" dirty="0" smtClean="0"/>
              <a:t>图</a:t>
            </a:r>
            <a:r>
              <a:rPr lang="zh-CN" altLang="en-US" sz="2400" dirty="0" smtClean="0"/>
              <a:t>灵就设计了一种假想的</a:t>
            </a:r>
            <a:r>
              <a:rPr lang="zh-CN" altLang="en-US" sz="2400" dirty="0" smtClean="0"/>
              <a:t>机器（图灵机）。</a:t>
            </a:r>
            <a:r>
              <a:rPr lang="zh-CN" altLang="en-US" sz="2400" dirty="0" smtClean="0"/>
              <a:t>他首先证明，图灵机就覆盖了所有的“机械过程”，如果存在一个问题，图灵机判定不了，那么就说明，不存在这种“通用的”过程，这样就证明了原问题。</a:t>
            </a:r>
            <a:endParaRPr lang="zh-CN" altLang="en-US" sz="2400" dirty="0" smtClean="0"/>
          </a:p>
          <a:p>
            <a:r>
              <a:rPr lang="zh-CN" altLang="en-US" sz="2400" dirty="0" smtClean="0"/>
              <a:t>然后，图灵就设计了一个问题，确实是图灵机判定不了的，这个问题就是：对于一个输入，让图灵机判定自己是否能够在有限的时间内停下来。</a:t>
            </a:r>
            <a:endParaRPr lang="zh-CN" altLang="en-US" sz="2400" dirty="0" smtClean="0"/>
          </a:p>
          <a:p>
            <a:r>
              <a:rPr lang="zh-CN" altLang="en-US" sz="2400" dirty="0" smtClean="0"/>
              <a:t>图灵证明，这个问题是图灵机回答不了的，所以原问题得以证否</a:t>
            </a:r>
            <a:r>
              <a:rPr lang="zh-CN" altLang="en-US" sz="2400" dirty="0" smtClean="0"/>
              <a:t>。因为</a:t>
            </a:r>
            <a:r>
              <a:rPr lang="zh-CN" altLang="en-US" sz="2400" dirty="0" smtClean="0"/>
              <a:t>这个问题设计得非常巧妙，所以在历史上留下了名字，叫“</a:t>
            </a:r>
            <a:r>
              <a:rPr lang="zh-CN" altLang="en-US" sz="2400" dirty="0" smtClean="0">
                <a:hlinkClick r:id="rId1" tooltip="查看 停机问题 中的全部文章"/>
              </a:rPr>
              <a:t>停机问题</a:t>
            </a:r>
            <a:r>
              <a:rPr lang="zh-CN" altLang="en-US" sz="2400" dirty="0" smtClean="0"/>
              <a:t>”。</a:t>
            </a:r>
            <a:endParaRPr lang="zh-CN" altLang="en-US" sz="2400" dirty="0" smtClean="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67544" y="0"/>
            <a:ext cx="7772400" cy="914400"/>
          </a:xfrm>
        </p:spPr>
        <p:txBody>
          <a:bodyPr/>
          <a:lstStyle/>
          <a:p>
            <a:pPr eaLnBrk="1" hangingPunct="1"/>
            <a:r>
              <a:rPr lang="zh-CN" altLang="en-US" dirty="0" smtClean="0">
                <a:ea typeface="宋体" panose="02010600030101010101" pitchFamily="2" charset="-122"/>
              </a:rPr>
              <a:t>停机问题</a:t>
            </a:r>
            <a:r>
              <a:rPr lang="en-US" altLang="en-US" dirty="0" smtClean="0">
                <a:ea typeface="宋体" panose="02010600030101010101" pitchFamily="2" charset="-122"/>
              </a:rPr>
              <a:t>(</a:t>
            </a:r>
            <a:r>
              <a:rPr lang="en-US" altLang="en-US" dirty="0" smtClean="0">
                <a:ea typeface="宋体" panose="02010600030101010101" pitchFamily="2" charset="-122"/>
              </a:rPr>
              <a:t>1)</a:t>
            </a:r>
            <a:endParaRPr lang="en-US" altLang="en-US" dirty="0" smtClean="0">
              <a:ea typeface="宋体" panose="02010600030101010101" pitchFamily="2" charset="-122"/>
            </a:endParaRPr>
          </a:p>
        </p:txBody>
      </p:sp>
      <p:sp>
        <p:nvSpPr>
          <p:cNvPr id="6147" name="Rectangle 3"/>
          <p:cNvSpPr>
            <a:spLocks noGrp="1" noChangeArrowheads="1"/>
          </p:cNvSpPr>
          <p:nvPr>
            <p:ph idx="1"/>
          </p:nvPr>
        </p:nvSpPr>
        <p:spPr>
          <a:xfrm>
            <a:off x="304800" y="1600200"/>
            <a:ext cx="8610600" cy="4114800"/>
          </a:xfrm>
        </p:spPr>
        <p:txBody>
          <a:bodyPr/>
          <a:lstStyle/>
          <a:p>
            <a:pPr eaLnBrk="1" hangingPunct="1"/>
            <a:r>
              <a:rPr lang="zh-CN" altLang="en-US" sz="2400" b="1" i="1" dirty="0" smtClean="0">
                <a:solidFill>
                  <a:srgbClr val="C00000"/>
                </a:solidFill>
              </a:rPr>
              <a:t>问题定义：</a:t>
            </a:r>
            <a:r>
              <a:rPr lang="en-US" sz="2400" b="1" dirty="0" smtClean="0"/>
              <a:t> </a:t>
            </a:r>
            <a:r>
              <a:rPr lang="zh-CN" altLang="en-US" sz="2400" b="1" dirty="0" smtClean="0"/>
              <a:t>给定一个计算机程序和一个输入，判定这个程序是继续工作还是停机</a:t>
            </a:r>
            <a:endParaRPr lang="en-US" sz="2400" b="1" dirty="0" smtClean="0"/>
          </a:p>
          <a:p>
            <a:pPr eaLnBrk="1" hangingPunct="1">
              <a:buFont typeface="Wingdings" panose="05000000000000000000" pitchFamily="2" charset="2"/>
              <a:buNone/>
            </a:pPr>
            <a:endParaRPr lang="en-US" sz="2400" b="1" dirty="0" smtClean="0"/>
          </a:p>
          <a:p>
            <a:pPr eaLnBrk="1" hangingPunct="1">
              <a:buFont typeface="Wingdings" panose="05000000000000000000" pitchFamily="2" charset="2"/>
              <a:buNone/>
            </a:pPr>
            <a:r>
              <a:rPr lang="zh-CN" altLang="en-US" sz="2400" b="1" u="sng" dirty="0" smtClean="0"/>
              <a:t>     试探解</a:t>
            </a:r>
            <a:r>
              <a:rPr lang="en-US" sz="2400" b="1" dirty="0" smtClean="0"/>
              <a:t>:  </a:t>
            </a:r>
            <a:r>
              <a:rPr lang="zh-CN" altLang="en-US" sz="2400" b="1" dirty="0" smtClean="0"/>
              <a:t>就</a:t>
            </a:r>
            <a:r>
              <a:rPr lang="zh-CN" altLang="en-US" sz="2400" b="1" dirty="0" smtClean="0"/>
              <a:t>用这个给定的输入运行程序呗。如果程序结束，我们就知道程序可以结束，但是如果程序不能在优先时间内而结束，我们也不能下结论说程序不会结束。也可能我们等得不够久？</a:t>
            </a:r>
            <a:endParaRPr lang="en-US"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685800" y="304800"/>
            <a:ext cx="7772400" cy="914400"/>
          </a:xfrm>
        </p:spPr>
        <p:txBody>
          <a:bodyPr/>
          <a:lstStyle/>
          <a:p>
            <a:r>
              <a:rPr lang="zh-CN" altLang="en-US" dirty="0" smtClean="0">
                <a:ea typeface="宋体" panose="02010600030101010101" pitchFamily="2" charset="-122"/>
              </a:rPr>
              <a:t>停机问题</a:t>
            </a:r>
            <a:r>
              <a:rPr lang="en-US" altLang="en-US" dirty="0" smtClean="0">
                <a:ea typeface="宋体" panose="02010600030101010101" pitchFamily="2" charset="-122"/>
              </a:rPr>
              <a:t>(</a:t>
            </a:r>
            <a:r>
              <a:rPr lang="en-US" altLang="en-US" dirty="0" smtClean="0">
                <a:ea typeface="宋体" panose="02010600030101010101" pitchFamily="2" charset="-122"/>
              </a:rPr>
              <a:t>2)</a:t>
            </a:r>
            <a:endParaRPr lang="en-US" altLang="en-US" dirty="0" smtClean="0">
              <a:ea typeface="宋体" panose="02010600030101010101" pitchFamily="2" charset="-122"/>
            </a:endParaRPr>
          </a:p>
        </p:txBody>
      </p:sp>
      <p:sp>
        <p:nvSpPr>
          <p:cNvPr id="7171" name="Rectangle 3"/>
          <p:cNvSpPr>
            <a:spLocks noGrp="1" noChangeArrowheads="1"/>
          </p:cNvSpPr>
          <p:nvPr>
            <p:ph idx="1"/>
          </p:nvPr>
        </p:nvSpPr>
        <p:spPr>
          <a:xfrm>
            <a:off x="457200" y="1524000"/>
            <a:ext cx="5987008" cy="4724400"/>
          </a:xfrm>
        </p:spPr>
        <p:txBody>
          <a:bodyPr/>
          <a:lstStyle/>
          <a:p>
            <a:pPr marL="347345" indent="-347345" eaLnBrk="1" hangingPunct="1">
              <a:lnSpc>
                <a:spcPct val="90000"/>
              </a:lnSpc>
            </a:pPr>
            <a:r>
              <a:rPr lang="en-US" sz="2400" b="1" dirty="0"/>
              <a:t>Alan </a:t>
            </a:r>
            <a:r>
              <a:rPr lang="en-US" sz="2400" b="1" dirty="0" smtClean="0"/>
              <a:t>Turing </a:t>
            </a:r>
            <a:r>
              <a:rPr lang="zh-CN" altLang="en-US" sz="2400" b="1" dirty="0" smtClean="0"/>
              <a:t>证明了停机问题是不可解的</a:t>
            </a:r>
            <a:endParaRPr lang="en-US" sz="2400" b="1" dirty="0" smtClean="0"/>
          </a:p>
          <a:p>
            <a:pPr marL="347345" indent="-347345" eaLnBrk="1" hangingPunct="1"/>
            <a:endParaRPr lang="en-US" sz="2400" b="1" dirty="0"/>
          </a:p>
          <a:p>
            <a:pPr marL="347345" indent="-347345"/>
            <a:r>
              <a:rPr lang="zh-CN" altLang="en-US" sz="2400" b="1" dirty="0" smtClean="0"/>
              <a:t>也就是，不存在一个算法能正确地判定</a:t>
            </a:r>
            <a:r>
              <a:rPr lang="zh-CN" altLang="en-US" sz="2400" b="1" dirty="0" smtClean="0"/>
              <a:t>一个任意的程序</a:t>
            </a:r>
            <a:r>
              <a:rPr lang="zh-CN" altLang="en-US" sz="2400" b="1" dirty="0" smtClean="0"/>
              <a:t>对于一个给定的输入是否会停机</a:t>
            </a:r>
            <a:endParaRPr lang="en-US" altLang="zh-CN" sz="2400" b="1" dirty="0" smtClean="0"/>
          </a:p>
          <a:p>
            <a:pPr marL="347345" indent="-347345"/>
            <a:endParaRPr lang="en-US" sz="2400" b="1" dirty="0" smtClean="0"/>
          </a:p>
          <a:p>
            <a:pPr marL="347345" indent="-347345" eaLnBrk="1" hangingPunct="1"/>
            <a:r>
              <a:rPr lang="en-US" sz="2400" b="1" dirty="0" smtClean="0"/>
              <a:t>Turing</a:t>
            </a:r>
            <a:r>
              <a:rPr lang="zh-CN" altLang="en-US" sz="2400" b="1" dirty="0" smtClean="0"/>
              <a:t>的证明思想是构造了一个反例</a:t>
            </a:r>
            <a:r>
              <a:rPr lang="zh-CN" altLang="en-US" sz="2400" b="1" dirty="0" smtClean="0"/>
              <a:t>：如果这样的算法存在，它就会与自己矛盾，所以这种算法不存在</a:t>
            </a:r>
            <a:endParaRPr lang="en-US" sz="2400" b="1" dirty="0" smtClean="0"/>
          </a:p>
        </p:txBody>
      </p:sp>
      <p:pic>
        <p:nvPicPr>
          <p:cNvPr id="2050" name="Picture 2" descr="Turi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1528"/>
          <a:stretch>
            <a:fillRect/>
          </a:stretch>
        </p:blipFill>
        <p:spPr bwMode="auto">
          <a:xfrm>
            <a:off x="6444208" y="1484784"/>
            <a:ext cx="2454316" cy="2016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History</a:t>
            </a:r>
            <a:endParaRPr lang="en-US" altLang="zh-CN"/>
          </a:p>
        </p:txBody>
      </p:sp>
      <p:sp>
        <p:nvSpPr>
          <p:cNvPr id="3" name="内容占位符 2"/>
          <p:cNvSpPr>
            <a:spLocks noGrp="1"/>
          </p:cNvSpPr>
          <p:nvPr>
            <p:ph idx="1"/>
          </p:nvPr>
        </p:nvSpPr>
        <p:spPr/>
        <p:txBody>
          <a:bodyPr/>
          <a:p>
            <a:r>
              <a:rPr lang="zh-CN" altLang="en-US" sz="2400"/>
              <a:t>The concept of NP-completeness was introduced in 1971 (see Cook–Levin theorem), though the term NP-complete was introduced later. At the 1971 STOC conference, there was a fierce debate between the computer scientists about whether NP-complete problems could be solved in polynomial time on a deterministic Turing machine. </a:t>
            </a:r>
            <a:endParaRPr lang="zh-CN" altLang="en-US" sz="2400"/>
          </a:p>
          <a:p>
            <a:r>
              <a:rPr lang="zh-CN" altLang="en-US" sz="2400"/>
              <a:t>In 1972, Richard Karp proved that several other problems were also NP-complete (see Karp's 21 NP-complete problems); thus there is a class of NP-complete problems (besides the Boolean satisfiability problem). Since the original results, thousands of other problems have been shown to be NP-complete by reductions from other problems previously shown to be NP-complete</a:t>
            </a:r>
            <a:endParaRPr lang="zh-CN" altLang="en-US" sz="2400"/>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685800" y="304800"/>
            <a:ext cx="7772400" cy="914400"/>
          </a:xfrm>
        </p:spPr>
        <p:txBody>
          <a:bodyPr/>
          <a:lstStyle/>
          <a:p>
            <a:r>
              <a:rPr lang="zh-CN" altLang="en-US" dirty="0" smtClean="0">
                <a:ea typeface="宋体" panose="02010600030101010101" pitchFamily="2" charset="-122"/>
              </a:rPr>
              <a:t>停机问题</a:t>
            </a:r>
            <a:r>
              <a:rPr lang="en-US" altLang="en-US" dirty="0" smtClean="0">
                <a:ea typeface="宋体" panose="02010600030101010101" pitchFamily="2" charset="-122"/>
              </a:rPr>
              <a:t>(</a:t>
            </a:r>
            <a:r>
              <a:rPr lang="en-US" altLang="en-US" dirty="0" smtClean="0">
                <a:ea typeface="宋体" panose="02010600030101010101" pitchFamily="2" charset="-122"/>
              </a:rPr>
              <a:t>3)</a:t>
            </a:r>
            <a:endParaRPr lang="en-US" altLang="en-US" dirty="0" smtClean="0">
              <a:ea typeface="宋体" panose="02010600030101010101" pitchFamily="2" charset="-122"/>
            </a:endParaRPr>
          </a:p>
        </p:txBody>
      </p:sp>
      <p:sp>
        <p:nvSpPr>
          <p:cNvPr id="7171" name="Rectangle 3"/>
          <p:cNvSpPr>
            <a:spLocks noGrp="1" noChangeArrowheads="1"/>
          </p:cNvSpPr>
          <p:nvPr>
            <p:ph idx="1"/>
          </p:nvPr>
        </p:nvSpPr>
        <p:spPr>
          <a:xfrm>
            <a:off x="457200" y="1447801"/>
            <a:ext cx="8305800" cy="2557263"/>
          </a:xfrm>
        </p:spPr>
        <p:txBody>
          <a:bodyPr/>
          <a:lstStyle/>
          <a:p>
            <a:pPr eaLnBrk="1" hangingPunct="1">
              <a:lnSpc>
                <a:spcPct val="90000"/>
              </a:lnSpc>
            </a:pPr>
            <a:r>
              <a:rPr lang="zh-CN" altLang="en-US" sz="2400" b="1" dirty="0" smtClean="0"/>
              <a:t>假设</a:t>
            </a:r>
            <a:r>
              <a:rPr lang="en-US" altLang="zh-CN" sz="2400" b="1" dirty="0" smtClean="0"/>
              <a:t>H</a:t>
            </a:r>
            <a:r>
              <a:rPr lang="zh-CN" altLang="en-US" sz="2400" b="1" dirty="0" smtClean="0"/>
              <a:t>是停机问题的解</a:t>
            </a:r>
            <a:endParaRPr lang="en-US" altLang="zh-CN" sz="2400" b="1" dirty="0" smtClean="0"/>
          </a:p>
          <a:p>
            <a:pPr eaLnBrk="1" hangingPunct="1">
              <a:lnSpc>
                <a:spcPct val="90000"/>
              </a:lnSpc>
            </a:pPr>
            <a:endParaRPr lang="en-US" sz="2400" b="1" dirty="0" smtClean="0"/>
          </a:p>
          <a:p>
            <a:pPr eaLnBrk="1" hangingPunct="1"/>
            <a:r>
              <a:rPr lang="en-US" sz="2400" b="1" i="1" dirty="0" smtClean="0"/>
              <a:t>H</a:t>
            </a:r>
            <a:r>
              <a:rPr lang="en-US" sz="2400" b="1" dirty="0" smtClean="0"/>
              <a:t> </a:t>
            </a:r>
            <a:r>
              <a:rPr lang="zh-CN" altLang="en-US" sz="2400" b="1" dirty="0" smtClean="0"/>
              <a:t>有两个输入</a:t>
            </a:r>
            <a:r>
              <a:rPr lang="zh-CN" altLang="en-US" sz="2400" b="1" dirty="0" smtClean="0"/>
              <a:t>：一个程序</a:t>
            </a:r>
            <a:r>
              <a:rPr lang="en-US" sz="2400" b="1" dirty="0" smtClean="0"/>
              <a:t> </a:t>
            </a:r>
            <a:r>
              <a:rPr lang="en-US" sz="2400" b="1" i="1" dirty="0" smtClean="0"/>
              <a:t>P</a:t>
            </a:r>
            <a:r>
              <a:rPr lang="en-US" sz="2400" b="1" dirty="0" smtClean="0"/>
              <a:t> </a:t>
            </a:r>
            <a:r>
              <a:rPr lang="zh-CN" altLang="en-US" sz="2400" b="1" dirty="0" smtClean="0"/>
              <a:t>，还有一个输入</a:t>
            </a:r>
            <a:r>
              <a:rPr lang="en-US" sz="2400" b="1" dirty="0" smtClean="0"/>
              <a:t> </a:t>
            </a:r>
            <a:r>
              <a:rPr lang="en-US" sz="2400" b="1" i="1" dirty="0" smtClean="0"/>
              <a:t>I</a:t>
            </a:r>
            <a:r>
              <a:rPr lang="en-US" sz="2400" b="1" dirty="0" smtClean="0"/>
              <a:t> </a:t>
            </a:r>
            <a:r>
              <a:rPr lang="zh-CN" altLang="en-US" sz="2400" b="1" dirty="0" smtClean="0"/>
              <a:t>。</a:t>
            </a:r>
            <a:endParaRPr lang="en-US" altLang="zh-CN" sz="2400" b="1" dirty="0" smtClean="0"/>
          </a:p>
          <a:p>
            <a:pPr eaLnBrk="1" hangingPunct="1"/>
            <a:endParaRPr lang="en-US" sz="2400" b="1" dirty="0" smtClean="0"/>
          </a:p>
          <a:p>
            <a:pPr eaLnBrk="1" hangingPunct="1"/>
            <a:r>
              <a:rPr lang="en-US" sz="2400" b="1" dirty="0" smtClean="0"/>
              <a:t> </a:t>
            </a:r>
            <a:r>
              <a:rPr lang="en-US" sz="2400" b="1" i="1" dirty="0" smtClean="0"/>
              <a:t>H</a:t>
            </a:r>
            <a:r>
              <a:rPr lang="en-US" sz="2400" b="1" dirty="0" smtClean="0"/>
              <a:t> </a:t>
            </a:r>
            <a:r>
              <a:rPr lang="zh-CN" altLang="en-US" sz="2400" b="1" dirty="0" smtClean="0"/>
              <a:t>产生一个输出：停机，当</a:t>
            </a:r>
            <a:r>
              <a:rPr lang="en-US" altLang="zh-CN" sz="2400" b="1" dirty="0" smtClean="0"/>
              <a:t>H</a:t>
            </a:r>
            <a:r>
              <a:rPr lang="zh-CN" altLang="en-US" sz="2400" b="1" dirty="0" smtClean="0"/>
              <a:t>认为程序</a:t>
            </a:r>
            <a:r>
              <a:rPr lang="en-US" altLang="zh-CN" sz="2400" b="1" dirty="0" smtClean="0"/>
              <a:t>P</a:t>
            </a:r>
            <a:r>
              <a:rPr lang="zh-CN" altLang="en-US" sz="2400" b="1" dirty="0" smtClean="0"/>
              <a:t>输入</a:t>
            </a:r>
            <a:r>
              <a:rPr lang="en-US" altLang="zh-CN" sz="2400" b="1" dirty="0" smtClean="0"/>
              <a:t>I</a:t>
            </a:r>
            <a:r>
              <a:rPr lang="zh-CN" altLang="en-US" sz="2400" b="1" dirty="0" smtClean="0"/>
              <a:t>时会停止；否则输出循环</a:t>
            </a:r>
            <a:endParaRPr lang="en-US" sz="2400" b="1" dirty="0" smtClean="0"/>
          </a:p>
          <a:p>
            <a:pPr marL="609600" indent="-609600" algn="ctr" eaLnBrk="1" hangingPunct="1">
              <a:lnSpc>
                <a:spcPct val="90000"/>
              </a:lnSpc>
              <a:buFont typeface="Wingdings" panose="05000000000000000000" pitchFamily="2" charset="2"/>
              <a:buNone/>
            </a:pPr>
            <a:r>
              <a:rPr lang="en-US" sz="2400" b="1" dirty="0" smtClean="0"/>
              <a:t> </a:t>
            </a:r>
            <a:endParaRPr lang="en-US" sz="2400" b="1" dirty="0" smtClean="0"/>
          </a:p>
        </p:txBody>
      </p:sp>
      <p:sp>
        <p:nvSpPr>
          <p:cNvPr id="7172" name="Rectangle 4"/>
          <p:cNvSpPr>
            <a:spLocks noChangeArrowheads="1"/>
          </p:cNvSpPr>
          <p:nvPr/>
        </p:nvSpPr>
        <p:spPr bwMode="auto">
          <a:xfrm>
            <a:off x="3657600" y="4869631"/>
            <a:ext cx="1371600" cy="1066800"/>
          </a:xfrm>
          <a:prstGeom prst="rect">
            <a:avLst/>
          </a:prstGeom>
          <a:solidFill>
            <a:schemeClr val="accent1"/>
          </a:solidFill>
          <a:ln w="9525">
            <a:solidFill>
              <a:schemeClr val="tx1"/>
            </a:solidFill>
            <a:miter lim="800000"/>
            <a:headEnd type="none" w="sm" len="sm"/>
            <a:tailEnd type="none" w="sm" len="sm"/>
          </a:ln>
        </p:spPr>
        <p:txBody>
          <a:bodyPr wrap="none" anchor="ctr"/>
          <a:lstStyle/>
          <a:p>
            <a:pPr algn="ctr"/>
            <a:r>
              <a:rPr lang="en-US" sz="2800" i="1" dirty="0" smtClean="0"/>
              <a:t>H</a:t>
            </a:r>
            <a:endParaRPr lang="en-US" sz="2800" i="1" dirty="0"/>
          </a:p>
        </p:txBody>
      </p:sp>
      <p:sp>
        <p:nvSpPr>
          <p:cNvPr id="7173" name="Line 5"/>
          <p:cNvSpPr>
            <a:spLocks noChangeShapeType="1"/>
          </p:cNvSpPr>
          <p:nvPr/>
        </p:nvSpPr>
        <p:spPr bwMode="auto">
          <a:xfrm>
            <a:off x="2483768" y="5229200"/>
            <a:ext cx="1143000" cy="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7174" name="Line 6"/>
          <p:cNvSpPr>
            <a:spLocks noChangeShapeType="1"/>
          </p:cNvSpPr>
          <p:nvPr/>
        </p:nvSpPr>
        <p:spPr bwMode="auto">
          <a:xfrm>
            <a:off x="2514600" y="5707831"/>
            <a:ext cx="1143000" cy="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7175" name="Line 7"/>
          <p:cNvSpPr>
            <a:spLocks noChangeShapeType="1"/>
          </p:cNvSpPr>
          <p:nvPr/>
        </p:nvSpPr>
        <p:spPr bwMode="auto">
          <a:xfrm>
            <a:off x="5029200" y="5403031"/>
            <a:ext cx="914400" cy="0"/>
          </a:xfrm>
          <a:prstGeom prst="line">
            <a:avLst/>
          </a:prstGeom>
          <a:noFill/>
          <a:ln w="3492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76" name="Text Box 8"/>
          <p:cNvSpPr txBox="1">
            <a:spLocks noChangeArrowheads="1"/>
          </p:cNvSpPr>
          <p:nvPr/>
        </p:nvSpPr>
        <p:spPr bwMode="auto">
          <a:xfrm>
            <a:off x="1600200" y="4682306"/>
            <a:ext cx="1621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dirty="0" smtClean="0"/>
              <a:t>Program </a:t>
            </a:r>
            <a:r>
              <a:rPr lang="en-US" i="1" dirty="0"/>
              <a:t>P</a:t>
            </a:r>
            <a:endParaRPr lang="en-US" i="1" dirty="0"/>
          </a:p>
        </p:txBody>
      </p:sp>
      <p:sp>
        <p:nvSpPr>
          <p:cNvPr id="7177" name="Text Box 9"/>
          <p:cNvSpPr txBox="1">
            <a:spLocks noChangeArrowheads="1"/>
          </p:cNvSpPr>
          <p:nvPr/>
        </p:nvSpPr>
        <p:spPr bwMode="auto">
          <a:xfrm>
            <a:off x="1905000" y="5631631"/>
            <a:ext cx="11192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dirty="0"/>
              <a:t>Input </a:t>
            </a:r>
            <a:r>
              <a:rPr lang="en-US" i="1" dirty="0"/>
              <a:t>I</a:t>
            </a:r>
            <a:endParaRPr lang="en-US" i="1" dirty="0"/>
          </a:p>
        </p:txBody>
      </p:sp>
      <p:sp>
        <p:nvSpPr>
          <p:cNvPr id="7178" name="Text Box 10"/>
          <p:cNvSpPr txBox="1">
            <a:spLocks noChangeArrowheads="1"/>
          </p:cNvSpPr>
          <p:nvPr/>
        </p:nvSpPr>
        <p:spPr bwMode="auto">
          <a:xfrm>
            <a:off x="5105400" y="4869631"/>
            <a:ext cx="1700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dirty="0"/>
              <a:t>h</a:t>
            </a:r>
            <a:r>
              <a:rPr lang="en-US" dirty="0" smtClean="0"/>
              <a:t>alt </a:t>
            </a:r>
            <a:r>
              <a:rPr lang="en-US" dirty="0"/>
              <a:t>or loop</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a:spLocks noGrp="1" noChangeArrowheads="1"/>
          </p:cNvSpPr>
          <p:nvPr>
            <p:ph type="title"/>
          </p:nvPr>
        </p:nvSpPr>
        <p:spPr>
          <a:xfrm>
            <a:off x="685800" y="304800"/>
            <a:ext cx="7772400" cy="914400"/>
          </a:xfrm>
        </p:spPr>
        <p:txBody>
          <a:bodyPr/>
          <a:lstStyle/>
          <a:p>
            <a:r>
              <a:rPr lang="zh-CN" altLang="en-US" dirty="0" smtClean="0">
                <a:ea typeface="宋体" panose="02010600030101010101" pitchFamily="2" charset="-122"/>
              </a:rPr>
              <a:t>停机问题</a:t>
            </a:r>
            <a:r>
              <a:rPr lang="en-US" altLang="en-US" dirty="0" smtClean="0">
                <a:ea typeface="宋体" panose="02010600030101010101" pitchFamily="2" charset="-122"/>
              </a:rPr>
              <a:t>(</a:t>
            </a:r>
            <a:r>
              <a:rPr lang="en-US" altLang="en-US" dirty="0" smtClean="0">
                <a:ea typeface="宋体" panose="02010600030101010101" pitchFamily="2" charset="-122"/>
              </a:rPr>
              <a:t>4)</a:t>
            </a:r>
            <a:endParaRPr lang="en-US" altLang="en-US" dirty="0" smtClean="0">
              <a:ea typeface="宋体" panose="02010600030101010101" pitchFamily="2" charset="-122"/>
            </a:endParaRPr>
          </a:p>
        </p:txBody>
      </p:sp>
      <p:sp>
        <p:nvSpPr>
          <p:cNvPr id="8194" name="Rectangle 3"/>
          <p:cNvSpPr>
            <a:spLocks noGrp="1" noChangeArrowheads="1"/>
          </p:cNvSpPr>
          <p:nvPr>
            <p:ph idx="1"/>
          </p:nvPr>
        </p:nvSpPr>
        <p:spPr>
          <a:xfrm>
            <a:off x="381000" y="1295400"/>
            <a:ext cx="8382000" cy="3276600"/>
          </a:xfrm>
        </p:spPr>
        <p:txBody>
          <a:bodyPr/>
          <a:lstStyle/>
          <a:p>
            <a:pPr eaLnBrk="1" hangingPunct="1"/>
            <a:r>
              <a:rPr lang="zh-CN" altLang="en-US" sz="2400" b="1" dirty="0" smtClean="0"/>
              <a:t>为了简单，我们把</a:t>
            </a:r>
            <a:r>
              <a:rPr lang="en-US" altLang="zh-CN" sz="2400" b="1" dirty="0" smtClean="0"/>
              <a:t>P</a:t>
            </a:r>
            <a:r>
              <a:rPr lang="zh-CN" altLang="en-US" sz="2400" b="1" dirty="0" smtClean="0"/>
              <a:t>认为是输入和程序，再设计另一个程序</a:t>
            </a:r>
            <a:r>
              <a:rPr lang="en-US" altLang="zh-CN" sz="2400" b="1" dirty="0" smtClean="0"/>
              <a:t>K</a:t>
            </a:r>
            <a:endParaRPr lang="en-US" sz="2400" b="1" dirty="0" smtClean="0"/>
          </a:p>
          <a:p>
            <a:pPr lvl="1" eaLnBrk="1" hangingPunct="1"/>
            <a:r>
              <a:rPr lang="zh-CN" altLang="en-US" sz="2200" b="1" dirty="0" smtClean="0"/>
              <a:t>如果</a:t>
            </a:r>
            <a:r>
              <a:rPr lang="en-US" sz="2200" b="1" dirty="0" smtClean="0"/>
              <a:t> </a:t>
            </a:r>
            <a:r>
              <a:rPr lang="en-US" sz="2200" b="1" i="1" dirty="0" smtClean="0"/>
              <a:t>H</a:t>
            </a:r>
            <a:r>
              <a:rPr lang="en-US" sz="2200" b="1" dirty="0" smtClean="0"/>
              <a:t> </a:t>
            </a:r>
            <a:r>
              <a:rPr lang="zh-CN" altLang="en-US" sz="2200" b="1" dirty="0" smtClean="0"/>
              <a:t>输出</a:t>
            </a:r>
            <a:r>
              <a:rPr lang="zh-CN" altLang="en-US" sz="2200" b="1" dirty="0" smtClean="0">
                <a:solidFill>
                  <a:srgbClr val="0070C0"/>
                </a:solidFill>
              </a:rPr>
              <a:t>循环</a:t>
            </a:r>
            <a:r>
              <a:rPr lang="zh-CN" altLang="en-US" sz="2200" b="1" dirty="0" smtClean="0"/>
              <a:t>，则</a:t>
            </a:r>
            <a:r>
              <a:rPr lang="en-US" sz="2200" b="1" dirty="0" smtClean="0"/>
              <a:t> </a:t>
            </a:r>
            <a:r>
              <a:rPr lang="en-US" sz="2200" b="1" i="1" dirty="0" smtClean="0"/>
              <a:t>K</a:t>
            </a:r>
            <a:r>
              <a:rPr lang="en-US" sz="2200" b="1" dirty="0" smtClean="0"/>
              <a:t> </a:t>
            </a:r>
            <a:r>
              <a:rPr lang="zh-CN" altLang="en-US" sz="2200" b="1" dirty="0" smtClean="0">
                <a:solidFill>
                  <a:srgbClr val="FF0000"/>
                </a:solidFill>
              </a:rPr>
              <a:t>停机</a:t>
            </a:r>
            <a:r>
              <a:rPr lang="en-US" sz="2200" b="1" dirty="0" smtClean="0"/>
              <a:t>. </a:t>
            </a:r>
            <a:endParaRPr lang="en-US" sz="2200" b="1" dirty="0" smtClean="0"/>
          </a:p>
          <a:p>
            <a:pPr lvl="1" eaLnBrk="1" hangingPunct="1"/>
            <a:r>
              <a:rPr lang="zh-CN" altLang="en-US" sz="2200" b="1" dirty="0" smtClean="0"/>
              <a:t>如果</a:t>
            </a:r>
            <a:r>
              <a:rPr lang="en-US" sz="2200" b="1" i="1" dirty="0" smtClean="0"/>
              <a:t>H</a:t>
            </a:r>
            <a:r>
              <a:rPr lang="en-US" sz="2200" b="1" dirty="0" smtClean="0"/>
              <a:t> </a:t>
            </a:r>
            <a:r>
              <a:rPr lang="zh-CN" altLang="en-US" sz="2200" b="1" dirty="0" smtClean="0"/>
              <a:t>输出</a:t>
            </a:r>
            <a:r>
              <a:rPr lang="zh-CN" altLang="en-US" sz="2200" b="1" dirty="0" smtClean="0">
                <a:solidFill>
                  <a:srgbClr val="FF0000"/>
                </a:solidFill>
              </a:rPr>
              <a:t>停机</a:t>
            </a:r>
            <a:r>
              <a:rPr lang="zh-CN" altLang="en-US" sz="2200" b="1" dirty="0" smtClean="0"/>
              <a:t>，则 </a:t>
            </a:r>
            <a:r>
              <a:rPr lang="en-US" sz="2200" b="1" i="1" dirty="0" smtClean="0"/>
              <a:t>K</a:t>
            </a:r>
            <a:r>
              <a:rPr lang="en-US" sz="2200" b="1" dirty="0" smtClean="0"/>
              <a:t> </a:t>
            </a:r>
            <a:r>
              <a:rPr lang="zh-CN" altLang="en-US" sz="2200" b="1" dirty="0" smtClean="0"/>
              <a:t>永久输出</a:t>
            </a:r>
            <a:r>
              <a:rPr lang="zh-CN" altLang="en-US" sz="2200" b="1" dirty="0" smtClean="0">
                <a:solidFill>
                  <a:srgbClr val="0070C0"/>
                </a:solidFill>
              </a:rPr>
              <a:t>循环</a:t>
            </a:r>
            <a:endParaRPr lang="en-US" sz="2200" b="1" dirty="0" smtClean="0"/>
          </a:p>
          <a:p>
            <a:pPr lvl="1" eaLnBrk="1" hangingPunct="1"/>
            <a:r>
              <a:rPr lang="zh-CN" altLang="en-US" sz="2200" b="1" dirty="0" smtClean="0"/>
              <a:t>也就是，</a:t>
            </a:r>
            <a:r>
              <a:rPr lang="en-US" sz="2200" b="1" dirty="0" smtClean="0"/>
              <a:t> </a:t>
            </a:r>
            <a:r>
              <a:rPr lang="en-US" sz="2200" b="1" i="1" dirty="0" smtClean="0"/>
              <a:t>K</a:t>
            </a:r>
            <a:r>
              <a:rPr lang="en-US" sz="2200" b="1" dirty="0" smtClean="0"/>
              <a:t> </a:t>
            </a:r>
            <a:r>
              <a:rPr lang="zh-CN" altLang="en-US" sz="2200" b="1" dirty="0" smtClean="0"/>
              <a:t>总是和</a:t>
            </a:r>
            <a:r>
              <a:rPr lang="en-US" sz="2200" b="1" dirty="0" smtClean="0"/>
              <a:t> </a:t>
            </a:r>
            <a:r>
              <a:rPr lang="en-US" sz="2200" b="1" i="1" dirty="0" smtClean="0"/>
              <a:t>H</a:t>
            </a:r>
            <a:r>
              <a:rPr lang="zh-CN" altLang="en-US" sz="2200" b="1" dirty="0" smtClean="0"/>
              <a:t>的输出相反</a:t>
            </a:r>
            <a:r>
              <a:rPr lang="en-US" sz="2200" b="1" dirty="0" smtClean="0"/>
              <a:t>. </a:t>
            </a:r>
            <a:endParaRPr lang="en-US" sz="2200" b="1" dirty="0" smtClean="0"/>
          </a:p>
          <a:p>
            <a:pPr marL="609600" indent="-609600" eaLnBrk="1" hangingPunct="1">
              <a:buFont typeface="Wingdings" panose="05000000000000000000" pitchFamily="2" charset="2"/>
              <a:buNone/>
            </a:pPr>
            <a:r>
              <a:rPr lang="en-US" sz="2200" b="1" dirty="0" smtClean="0"/>
              <a:t>           function </a:t>
            </a:r>
            <a:r>
              <a:rPr lang="en-US" sz="2200" b="1" i="1" dirty="0" smtClean="0"/>
              <a:t>K</a:t>
            </a:r>
            <a:r>
              <a:rPr lang="en-US" sz="2200" b="1" dirty="0" smtClean="0"/>
              <a:t>( ) </a:t>
            </a:r>
            <a:endParaRPr lang="en-US" sz="2200" b="1" dirty="0" smtClean="0"/>
          </a:p>
          <a:p>
            <a:pPr marL="609600" indent="-609600" eaLnBrk="1" hangingPunct="1">
              <a:buFont typeface="Wingdings" panose="05000000000000000000" pitchFamily="2" charset="2"/>
              <a:buNone/>
            </a:pPr>
            <a:r>
              <a:rPr lang="en-US" sz="2200" b="1" dirty="0"/>
              <a:t> </a:t>
            </a:r>
            <a:r>
              <a:rPr lang="en-US" sz="2200" b="1" dirty="0" smtClean="0"/>
              <a:t>               if </a:t>
            </a:r>
            <a:r>
              <a:rPr lang="en-US" sz="2200" b="1" i="1" dirty="0" smtClean="0"/>
              <a:t>H</a:t>
            </a:r>
            <a:r>
              <a:rPr lang="en-US" sz="2200" b="1" dirty="0" smtClean="0"/>
              <a:t>( ) == “loop”  return “Halt”; </a:t>
            </a:r>
            <a:endParaRPr lang="en-US" sz="2200" b="1" dirty="0" smtClean="0"/>
          </a:p>
          <a:p>
            <a:pPr marL="609600" indent="-609600" eaLnBrk="1" hangingPunct="1">
              <a:buFont typeface="Wingdings" panose="05000000000000000000" pitchFamily="2" charset="2"/>
              <a:buNone/>
            </a:pPr>
            <a:r>
              <a:rPr lang="en-US" sz="2200" b="1" dirty="0" smtClean="0"/>
              <a:t>                else  while(true); // loop forever </a:t>
            </a:r>
            <a:endParaRPr lang="en-US" sz="2200" b="1" dirty="0" smtClean="0"/>
          </a:p>
        </p:txBody>
      </p:sp>
      <p:grpSp>
        <p:nvGrpSpPr>
          <p:cNvPr id="2" name="Group 39"/>
          <p:cNvGrpSpPr/>
          <p:nvPr/>
        </p:nvGrpSpPr>
        <p:grpSpPr bwMode="auto">
          <a:xfrm>
            <a:off x="457200" y="4724400"/>
            <a:ext cx="8269288" cy="1752600"/>
            <a:chOff x="192" y="144"/>
            <a:chExt cx="5209" cy="1104"/>
          </a:xfrm>
        </p:grpSpPr>
        <p:sp>
          <p:nvSpPr>
            <p:cNvPr id="8197" name="AutoShape 24"/>
            <p:cNvSpPr>
              <a:spLocks noChangeArrowheads="1"/>
            </p:cNvSpPr>
            <p:nvPr/>
          </p:nvSpPr>
          <p:spPr bwMode="auto">
            <a:xfrm>
              <a:off x="3360" y="576"/>
              <a:ext cx="720" cy="432"/>
            </a:xfrm>
            <a:prstGeom prst="flowChartDecision">
              <a:avLst/>
            </a:prstGeom>
            <a:solidFill>
              <a:schemeClr val="accent1"/>
            </a:solidFill>
            <a:ln w="9525">
              <a:solidFill>
                <a:schemeClr val="tx1"/>
              </a:solidFill>
              <a:miter lim="800000"/>
              <a:headEnd type="none" w="sm" len="sm"/>
              <a:tailEnd type="none" w="sm" len="sm"/>
            </a:ln>
          </p:spPr>
          <p:txBody>
            <a:bodyPr wrap="none" anchor="ctr"/>
            <a:lstStyle/>
            <a:p>
              <a:endParaRPr lang="en-US"/>
            </a:p>
          </p:txBody>
        </p:sp>
        <p:sp>
          <p:nvSpPr>
            <p:cNvPr id="8198" name="Rectangle 12"/>
            <p:cNvSpPr>
              <a:spLocks noChangeArrowheads="1"/>
            </p:cNvSpPr>
            <p:nvPr/>
          </p:nvSpPr>
          <p:spPr bwMode="auto">
            <a:xfrm>
              <a:off x="2160" y="432"/>
              <a:ext cx="864" cy="672"/>
            </a:xfrm>
            <a:prstGeom prst="rect">
              <a:avLst/>
            </a:prstGeom>
            <a:solidFill>
              <a:schemeClr val="accent1"/>
            </a:solidFill>
            <a:ln w="9525">
              <a:solidFill>
                <a:schemeClr val="tx1"/>
              </a:solidFill>
              <a:miter lim="800000"/>
              <a:headEnd type="none" w="sm" len="sm"/>
              <a:tailEnd type="none" w="sm" len="sm"/>
            </a:ln>
          </p:spPr>
          <p:txBody>
            <a:bodyPr wrap="none" anchor="ctr"/>
            <a:lstStyle/>
            <a:p>
              <a:r>
                <a:rPr lang="en-US" i="1" dirty="0" smtClean="0"/>
                <a:t>       </a:t>
              </a:r>
              <a:r>
                <a:rPr lang="en-US" sz="2800" i="1" dirty="0" smtClean="0"/>
                <a:t>H</a:t>
              </a:r>
              <a:endParaRPr lang="en-US" sz="2800" i="1" dirty="0"/>
            </a:p>
          </p:txBody>
        </p:sp>
        <p:sp>
          <p:nvSpPr>
            <p:cNvPr id="8199" name="Line 13"/>
            <p:cNvSpPr>
              <a:spLocks noChangeShapeType="1"/>
            </p:cNvSpPr>
            <p:nvPr/>
          </p:nvSpPr>
          <p:spPr bwMode="auto">
            <a:xfrm>
              <a:off x="1632" y="624"/>
              <a:ext cx="528" cy="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8200" name="Line 14"/>
            <p:cNvSpPr>
              <a:spLocks noChangeShapeType="1"/>
            </p:cNvSpPr>
            <p:nvPr/>
          </p:nvSpPr>
          <p:spPr bwMode="auto">
            <a:xfrm>
              <a:off x="1632" y="960"/>
              <a:ext cx="528" cy="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8201" name="Line 15"/>
            <p:cNvSpPr>
              <a:spLocks noChangeShapeType="1"/>
            </p:cNvSpPr>
            <p:nvPr/>
          </p:nvSpPr>
          <p:spPr bwMode="auto">
            <a:xfrm>
              <a:off x="3024" y="768"/>
              <a:ext cx="336"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2" name="Text Box 16"/>
            <p:cNvSpPr txBox="1">
              <a:spLocks noChangeArrowheads="1"/>
            </p:cNvSpPr>
            <p:nvPr/>
          </p:nvSpPr>
          <p:spPr bwMode="auto">
            <a:xfrm>
              <a:off x="192" y="689"/>
              <a:ext cx="96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2200" dirty="0" smtClean="0"/>
                <a:t>Program </a:t>
              </a:r>
              <a:r>
                <a:rPr lang="en-US" sz="2200" i="1" dirty="0"/>
                <a:t>P</a:t>
              </a:r>
              <a:endParaRPr lang="en-US" sz="2200" i="1" dirty="0"/>
            </a:p>
          </p:txBody>
        </p:sp>
        <p:sp>
          <p:nvSpPr>
            <p:cNvPr id="8203" name="Text Box 18"/>
            <p:cNvSpPr txBox="1">
              <a:spLocks noChangeArrowheads="1"/>
            </p:cNvSpPr>
            <p:nvPr/>
          </p:nvSpPr>
          <p:spPr bwMode="auto">
            <a:xfrm>
              <a:off x="3408" y="624"/>
              <a:ext cx="6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dirty="0"/>
                <a:t>Loop?</a:t>
              </a:r>
              <a:endParaRPr lang="en-US" dirty="0"/>
            </a:p>
          </p:txBody>
        </p:sp>
        <p:sp>
          <p:nvSpPr>
            <p:cNvPr id="8204" name="Line 19"/>
            <p:cNvSpPr>
              <a:spLocks noChangeShapeType="1"/>
            </p:cNvSpPr>
            <p:nvPr/>
          </p:nvSpPr>
          <p:spPr bwMode="auto">
            <a:xfrm>
              <a:off x="1632" y="624"/>
              <a:ext cx="0" cy="336"/>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8205" name="Line 20"/>
            <p:cNvSpPr>
              <a:spLocks noChangeShapeType="1"/>
            </p:cNvSpPr>
            <p:nvPr/>
          </p:nvSpPr>
          <p:spPr bwMode="auto">
            <a:xfrm>
              <a:off x="1248" y="816"/>
              <a:ext cx="384"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6" name="Text Box 21"/>
            <p:cNvSpPr txBox="1">
              <a:spLocks noChangeArrowheads="1"/>
            </p:cNvSpPr>
            <p:nvPr/>
          </p:nvSpPr>
          <p:spPr bwMode="auto">
            <a:xfrm>
              <a:off x="4416" y="144"/>
              <a:ext cx="4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dirty="0"/>
                <a:t>Halt</a:t>
              </a:r>
              <a:endParaRPr lang="en-US" dirty="0"/>
            </a:p>
          </p:txBody>
        </p:sp>
        <p:sp>
          <p:nvSpPr>
            <p:cNvPr id="8207" name="Text Box 22"/>
            <p:cNvSpPr txBox="1">
              <a:spLocks noChangeArrowheads="1"/>
            </p:cNvSpPr>
            <p:nvPr/>
          </p:nvSpPr>
          <p:spPr bwMode="auto">
            <a:xfrm>
              <a:off x="4032" y="52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t>F</a:t>
              </a:r>
              <a:endParaRPr lang="en-US"/>
            </a:p>
          </p:txBody>
        </p:sp>
        <p:sp>
          <p:nvSpPr>
            <p:cNvPr id="8208" name="Line 26"/>
            <p:cNvSpPr>
              <a:spLocks noChangeShapeType="1"/>
            </p:cNvSpPr>
            <p:nvPr/>
          </p:nvSpPr>
          <p:spPr bwMode="auto">
            <a:xfrm>
              <a:off x="4080" y="768"/>
              <a:ext cx="384" cy="0"/>
            </a:xfrm>
            <a:prstGeom prst="line">
              <a:avLst/>
            </a:prstGeom>
            <a:noFill/>
            <a:ln w="952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9" name="Oval 27"/>
            <p:cNvSpPr>
              <a:spLocks noChangeArrowheads="1"/>
            </p:cNvSpPr>
            <p:nvPr/>
          </p:nvSpPr>
          <p:spPr bwMode="auto">
            <a:xfrm>
              <a:off x="4464" y="672"/>
              <a:ext cx="144" cy="192"/>
            </a:xfrm>
            <a:prstGeom prst="ellipse">
              <a:avLst/>
            </a:prstGeom>
            <a:solidFill>
              <a:schemeClr val="accent1"/>
            </a:solidFill>
            <a:ln w="9525">
              <a:solidFill>
                <a:schemeClr val="tx1"/>
              </a:solidFill>
              <a:round/>
              <a:headEnd type="none" w="sm" len="sm"/>
              <a:tailEnd type="none" w="sm" len="sm"/>
            </a:ln>
          </p:spPr>
          <p:txBody>
            <a:bodyPr wrap="none" anchor="ctr"/>
            <a:lstStyle/>
            <a:p>
              <a:endParaRPr lang="en-US"/>
            </a:p>
          </p:txBody>
        </p:sp>
        <p:sp>
          <p:nvSpPr>
            <p:cNvPr id="8210" name="Line 28"/>
            <p:cNvSpPr>
              <a:spLocks noChangeShapeType="1"/>
            </p:cNvSpPr>
            <p:nvPr/>
          </p:nvSpPr>
          <p:spPr bwMode="auto">
            <a:xfrm>
              <a:off x="4512" y="864"/>
              <a:ext cx="0" cy="288"/>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8211" name="Line 29"/>
            <p:cNvSpPr>
              <a:spLocks noChangeShapeType="1"/>
            </p:cNvSpPr>
            <p:nvPr/>
          </p:nvSpPr>
          <p:spPr bwMode="auto">
            <a:xfrm>
              <a:off x="4512" y="1152"/>
              <a:ext cx="336" cy="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8212" name="Line 30"/>
            <p:cNvSpPr>
              <a:spLocks noChangeShapeType="1"/>
            </p:cNvSpPr>
            <p:nvPr/>
          </p:nvSpPr>
          <p:spPr bwMode="auto">
            <a:xfrm flipV="1">
              <a:off x="4848" y="816"/>
              <a:ext cx="0" cy="336"/>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8213" name="Line 31"/>
            <p:cNvSpPr>
              <a:spLocks noChangeShapeType="1"/>
            </p:cNvSpPr>
            <p:nvPr/>
          </p:nvSpPr>
          <p:spPr bwMode="auto">
            <a:xfrm flipH="1">
              <a:off x="4656" y="816"/>
              <a:ext cx="192" cy="0"/>
            </a:xfrm>
            <a:prstGeom prst="line">
              <a:avLst/>
            </a:prstGeom>
            <a:noFill/>
            <a:ln w="952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14" name="Line 32"/>
            <p:cNvSpPr>
              <a:spLocks noChangeShapeType="1"/>
            </p:cNvSpPr>
            <p:nvPr/>
          </p:nvSpPr>
          <p:spPr bwMode="auto">
            <a:xfrm flipV="1">
              <a:off x="3744" y="480"/>
              <a:ext cx="0" cy="96"/>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8215" name="Line 33"/>
            <p:cNvSpPr>
              <a:spLocks noChangeShapeType="1"/>
            </p:cNvSpPr>
            <p:nvPr/>
          </p:nvSpPr>
          <p:spPr bwMode="auto">
            <a:xfrm>
              <a:off x="3744" y="480"/>
              <a:ext cx="1296" cy="0"/>
            </a:xfrm>
            <a:prstGeom prst="line">
              <a:avLst/>
            </a:prstGeom>
            <a:noFill/>
            <a:ln w="952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16" name="Text Box 34"/>
            <p:cNvSpPr txBox="1">
              <a:spLocks noChangeArrowheads="1"/>
            </p:cNvSpPr>
            <p:nvPr/>
          </p:nvSpPr>
          <p:spPr bwMode="auto">
            <a:xfrm>
              <a:off x="4944" y="720"/>
              <a:ext cx="4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dirty="0"/>
                <a:t>loop</a:t>
              </a:r>
              <a:endParaRPr lang="en-US" dirty="0"/>
            </a:p>
          </p:txBody>
        </p:sp>
        <p:sp>
          <p:nvSpPr>
            <p:cNvPr id="8217" name="Rectangle 36"/>
            <p:cNvSpPr>
              <a:spLocks noChangeArrowheads="1"/>
            </p:cNvSpPr>
            <p:nvPr/>
          </p:nvSpPr>
          <p:spPr bwMode="auto">
            <a:xfrm>
              <a:off x="1488" y="144"/>
              <a:ext cx="2844" cy="1104"/>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8218" name="Text Box 37"/>
            <p:cNvSpPr txBox="1">
              <a:spLocks noChangeArrowheads="1"/>
            </p:cNvSpPr>
            <p:nvPr/>
          </p:nvSpPr>
          <p:spPr bwMode="auto">
            <a:xfrm>
              <a:off x="3696" y="192"/>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dirty="0"/>
                <a:t>T</a:t>
              </a:r>
              <a:endParaRPr lang="en-US" dirty="0"/>
            </a:p>
          </p:txBody>
        </p:sp>
      </p:grpSp>
      <p:sp>
        <p:nvSpPr>
          <p:cNvPr id="3" name="TextBox 2"/>
          <p:cNvSpPr txBox="1"/>
          <p:nvPr/>
        </p:nvSpPr>
        <p:spPr>
          <a:xfrm>
            <a:off x="2514600" y="4724400"/>
            <a:ext cx="389850" cy="461665"/>
          </a:xfrm>
          <a:prstGeom prst="rect">
            <a:avLst/>
          </a:prstGeom>
          <a:noFill/>
        </p:spPr>
        <p:txBody>
          <a:bodyPr wrap="none" rtlCol="0">
            <a:spAutoFit/>
          </a:bodyPr>
          <a:lstStyle/>
          <a:p>
            <a:r>
              <a:rPr lang="en-US" sz="2400" i="1" dirty="0" smtClean="0"/>
              <a:t>K</a:t>
            </a:r>
            <a:endParaRPr lang="en-US" sz="2400" i="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0"/>
            <a:ext cx="7772400" cy="1143000"/>
          </a:xfrm>
        </p:spPr>
        <p:txBody>
          <a:bodyPr/>
          <a:lstStyle/>
          <a:p>
            <a:r>
              <a:rPr lang="zh-CN" altLang="en-US" dirty="0" smtClean="0"/>
              <a:t>来看两个代码（</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539552" y="1484784"/>
            <a:ext cx="7918648" cy="4611216"/>
          </a:xfrm>
        </p:spPr>
        <p:txBody>
          <a:bodyPr/>
          <a:lstStyle/>
          <a:p>
            <a:pPr>
              <a:buNone/>
            </a:pPr>
            <a:r>
              <a:rPr lang="en-US" altLang="zh-CN" dirty="0" err="1" smtClean="0"/>
              <a:t>bool</a:t>
            </a:r>
            <a:r>
              <a:rPr lang="en-US" altLang="zh-CN" dirty="0" smtClean="0"/>
              <a:t> </a:t>
            </a:r>
            <a:r>
              <a:rPr lang="en-US" altLang="zh-CN" dirty="0" err="1" smtClean="0"/>
              <a:t>God_algo</a:t>
            </a:r>
            <a:r>
              <a:rPr lang="en-US" altLang="zh-CN" dirty="0" smtClean="0"/>
              <a:t>(char * program, char * input) </a:t>
            </a:r>
            <a:endParaRPr lang="en-US" altLang="zh-CN" dirty="0" smtClean="0"/>
          </a:p>
          <a:p>
            <a:pPr>
              <a:buNone/>
            </a:pPr>
            <a:r>
              <a:rPr lang="en-US" altLang="zh-CN" dirty="0" smtClean="0"/>
              <a:t>{ </a:t>
            </a:r>
            <a:endParaRPr lang="en-US" altLang="zh-CN" dirty="0" smtClean="0"/>
          </a:p>
          <a:p>
            <a:pPr>
              <a:buNone/>
            </a:pPr>
            <a:r>
              <a:rPr lang="en-US" altLang="zh-CN" dirty="0" smtClean="0"/>
              <a:t>    if(&lt;program&gt; halts on &lt;input&gt;) </a:t>
            </a:r>
            <a:endParaRPr lang="en-US" altLang="zh-CN" dirty="0" smtClean="0"/>
          </a:p>
          <a:p>
            <a:pPr>
              <a:buNone/>
            </a:pPr>
            <a:r>
              <a:rPr lang="en-US" altLang="zh-CN" dirty="0" smtClean="0"/>
              <a:t>        return true; </a:t>
            </a:r>
            <a:endParaRPr lang="en-US" altLang="zh-CN" dirty="0" smtClean="0"/>
          </a:p>
          <a:p>
            <a:pPr>
              <a:buNone/>
            </a:pPr>
            <a:r>
              <a:rPr lang="en-US" altLang="zh-CN" dirty="0" smtClean="0"/>
              <a:t>    else </a:t>
            </a:r>
            <a:endParaRPr lang="en-US" altLang="zh-CN" dirty="0" smtClean="0"/>
          </a:p>
          <a:p>
            <a:pPr>
              <a:buNone/>
            </a:pPr>
            <a:r>
              <a:rPr lang="en-US" altLang="zh-CN" dirty="0" smtClean="0"/>
              <a:t>        return false; </a:t>
            </a:r>
            <a:endParaRPr lang="en-US" altLang="zh-CN" dirty="0" smtClean="0"/>
          </a:p>
          <a:p>
            <a:pPr>
              <a:buNone/>
            </a:pPr>
            <a:r>
              <a:rPr lang="en-US" altLang="zh-CN" dirty="0" smtClean="0"/>
              <a:t>} </a:t>
            </a:r>
            <a:endParaRPr lang="en-US" altLang="zh-CN" dirty="0" smtClean="0"/>
          </a:p>
          <a:p>
            <a:pPr>
              <a:buNone/>
            </a:pPr>
            <a:r>
              <a:rPr lang="en-US" altLang="zh-CN" dirty="0" smtClean="0"/>
              <a:t>   </a:t>
            </a:r>
            <a:endParaRPr lang="zh-CN" altLang="en-US" dirty="0"/>
          </a:p>
        </p:txBody>
      </p:sp>
      <p:sp>
        <p:nvSpPr>
          <p:cNvPr id="4" name="矩形 3"/>
          <p:cNvSpPr/>
          <p:nvPr/>
        </p:nvSpPr>
        <p:spPr>
          <a:xfrm>
            <a:off x="4067944" y="4797152"/>
            <a:ext cx="4572000" cy="1200329"/>
          </a:xfrm>
          <a:prstGeom prst="rect">
            <a:avLst/>
          </a:prstGeom>
        </p:spPr>
        <p:txBody>
          <a:bodyPr>
            <a:spAutoFit/>
          </a:bodyPr>
          <a:lstStyle/>
          <a:p>
            <a:pPr algn="l"/>
            <a:r>
              <a:rPr lang="zh-CN" altLang="en-US" dirty="0" smtClean="0"/>
              <a:t>这里假设</a:t>
            </a:r>
            <a:r>
              <a:rPr lang="en-US" altLang="zh-CN" dirty="0" smtClean="0"/>
              <a:t>if</a:t>
            </a:r>
            <a:r>
              <a:rPr lang="zh-CN" altLang="en-US" dirty="0" smtClean="0"/>
              <a:t>的判断语句是人类天才思考的结晶，它能像上帝一样洞察所有程序的宿命，</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88640"/>
            <a:ext cx="7772400" cy="1143000"/>
          </a:xfrm>
        </p:spPr>
        <p:txBody>
          <a:bodyPr/>
          <a:lstStyle/>
          <a:p>
            <a:r>
              <a:rPr lang="zh-CN" altLang="en-US" dirty="0" smtClean="0"/>
              <a:t>来看两个代码</a:t>
            </a:r>
            <a:r>
              <a:rPr lang="zh-CN" altLang="en-US" dirty="0" smtClean="0"/>
              <a:t>（</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323528" y="1484784"/>
            <a:ext cx="5616624" cy="4611216"/>
          </a:xfrm>
        </p:spPr>
        <p:txBody>
          <a:bodyPr/>
          <a:lstStyle/>
          <a:p>
            <a:pPr>
              <a:buNone/>
            </a:pPr>
            <a:r>
              <a:rPr lang="en-US" altLang="zh-CN" dirty="0" err="1" smtClean="0"/>
              <a:t>bool</a:t>
            </a:r>
            <a:r>
              <a:rPr lang="en-US" altLang="zh-CN" dirty="0" smtClean="0"/>
              <a:t> </a:t>
            </a:r>
            <a:r>
              <a:rPr lang="en-US" altLang="zh-CN" dirty="0" err="1" smtClean="0"/>
              <a:t>Satan_algo</a:t>
            </a:r>
            <a:r>
              <a:rPr lang="en-US" altLang="zh-CN" dirty="0" smtClean="0"/>
              <a:t>(char * program) </a:t>
            </a:r>
            <a:endParaRPr lang="en-US" altLang="zh-CN" dirty="0" smtClean="0"/>
          </a:p>
          <a:p>
            <a:pPr>
              <a:buNone/>
            </a:pPr>
            <a:r>
              <a:rPr lang="en-US" altLang="zh-CN" dirty="0" smtClean="0"/>
              <a:t>{ </a:t>
            </a:r>
            <a:endParaRPr lang="en-US" altLang="zh-CN" dirty="0" smtClean="0"/>
          </a:p>
          <a:p>
            <a:pPr>
              <a:buNone/>
            </a:pPr>
            <a:r>
              <a:rPr lang="en-US" altLang="zh-CN" dirty="0" smtClean="0"/>
              <a:t>    if(</a:t>
            </a:r>
            <a:r>
              <a:rPr lang="en-US" altLang="zh-CN" dirty="0" err="1" smtClean="0"/>
              <a:t>God_algo</a:t>
            </a:r>
            <a:r>
              <a:rPr lang="en-US" altLang="zh-CN" dirty="0" smtClean="0"/>
              <a:t>(program, program)) </a:t>
            </a:r>
            <a:endParaRPr lang="en-US" altLang="zh-CN" dirty="0" smtClean="0"/>
          </a:p>
          <a:p>
            <a:pPr>
              <a:buNone/>
            </a:pPr>
            <a:r>
              <a:rPr lang="en-US" altLang="zh-CN" dirty="0" smtClean="0"/>
              <a:t>    { </a:t>
            </a:r>
            <a:endParaRPr lang="en-US" altLang="zh-CN" dirty="0" smtClean="0"/>
          </a:p>
          <a:p>
            <a:pPr>
              <a:buNone/>
            </a:pPr>
            <a:r>
              <a:rPr lang="en-US" altLang="zh-CN" dirty="0" smtClean="0"/>
              <a:t>        while(true); // loop forever! </a:t>
            </a:r>
            <a:endParaRPr lang="en-US" altLang="zh-CN" dirty="0" smtClean="0"/>
          </a:p>
          <a:p>
            <a:pPr>
              <a:buNone/>
            </a:pPr>
            <a:r>
              <a:rPr lang="en-US" altLang="zh-CN" dirty="0" smtClean="0"/>
              <a:t>        return false; // can never get here! </a:t>
            </a:r>
            <a:endParaRPr lang="en-US" altLang="zh-CN" dirty="0" smtClean="0"/>
          </a:p>
          <a:p>
            <a:pPr>
              <a:buNone/>
            </a:pPr>
            <a:r>
              <a:rPr lang="en-US" altLang="zh-CN" dirty="0" smtClean="0"/>
              <a:t>    } </a:t>
            </a:r>
            <a:endParaRPr lang="en-US" altLang="zh-CN" dirty="0" smtClean="0"/>
          </a:p>
          <a:p>
            <a:pPr>
              <a:buNone/>
            </a:pPr>
            <a:r>
              <a:rPr lang="en-US" altLang="zh-CN" dirty="0" smtClean="0"/>
              <a:t>    else </a:t>
            </a:r>
            <a:endParaRPr lang="en-US" altLang="zh-CN" dirty="0" smtClean="0"/>
          </a:p>
          <a:p>
            <a:pPr>
              <a:buNone/>
            </a:pPr>
            <a:r>
              <a:rPr lang="en-US" altLang="zh-CN" dirty="0" smtClean="0"/>
              <a:t>        return true; </a:t>
            </a:r>
            <a:endParaRPr lang="en-US" altLang="zh-CN" dirty="0" smtClean="0"/>
          </a:p>
          <a:p>
            <a:pPr>
              <a:buNone/>
            </a:pPr>
            <a:r>
              <a:rPr lang="en-US" altLang="zh-CN" dirty="0" smtClean="0"/>
              <a:t>} </a:t>
            </a:r>
            <a:endParaRPr lang="en-US" altLang="zh-CN" dirty="0" smtClean="0"/>
          </a:p>
          <a:p>
            <a:r>
              <a:rPr lang="en-US" altLang="zh-CN" dirty="0" smtClean="0"/>
              <a:t>   </a:t>
            </a:r>
            <a:r>
              <a:rPr lang="zh-CN" altLang="en-US" dirty="0" smtClean="0"/>
              <a:t>   </a:t>
            </a:r>
            <a:endParaRPr lang="zh-CN" altLang="en-US" dirty="0"/>
          </a:p>
        </p:txBody>
      </p:sp>
      <p:sp>
        <p:nvSpPr>
          <p:cNvPr id="4" name="矩形 3"/>
          <p:cNvSpPr/>
          <p:nvPr/>
        </p:nvSpPr>
        <p:spPr>
          <a:xfrm>
            <a:off x="6012160" y="1556792"/>
            <a:ext cx="2915816" cy="3785652"/>
          </a:xfrm>
          <a:prstGeom prst="rect">
            <a:avLst/>
          </a:prstGeom>
        </p:spPr>
        <p:txBody>
          <a:bodyPr wrap="square">
            <a:spAutoFit/>
          </a:bodyPr>
          <a:lstStyle/>
          <a:p>
            <a:pPr algn="l">
              <a:buFont typeface="Arial" panose="020B0604020202020204" pitchFamily="34" charset="0"/>
              <a:buChar char="•"/>
            </a:pPr>
            <a:r>
              <a:rPr lang="zh-CN" altLang="en-US" dirty="0" smtClean="0"/>
              <a:t>和这个程序的名字一样，它太邪恶了。</a:t>
            </a:r>
            <a:endParaRPr lang="zh-CN" altLang="en-US" dirty="0" smtClean="0"/>
          </a:p>
          <a:p>
            <a:pPr algn="l">
              <a:buFont typeface="Arial" panose="020B0604020202020204" pitchFamily="34" charset="0"/>
              <a:buChar char="•"/>
            </a:pPr>
            <a:r>
              <a:rPr lang="zh-CN" altLang="en-US" dirty="0" smtClean="0"/>
              <a:t>   当这个算法运用到自身时： </a:t>
            </a:r>
            <a:r>
              <a:rPr lang="en-US" altLang="zh-CN" dirty="0" err="1" smtClean="0"/>
              <a:t>Satan_algo</a:t>
            </a:r>
            <a:r>
              <a:rPr lang="en-US" altLang="zh-CN" dirty="0" smtClean="0"/>
              <a:t>(</a:t>
            </a:r>
            <a:r>
              <a:rPr lang="en-US" altLang="zh-CN" dirty="0" err="1" smtClean="0"/>
              <a:t>Satan_algo</a:t>
            </a:r>
            <a:r>
              <a:rPr lang="en-US" altLang="zh-CN" dirty="0" smtClean="0"/>
              <a:t>);</a:t>
            </a:r>
            <a:r>
              <a:rPr lang="en-US" altLang="zh-CN" dirty="0" smtClean="0"/>
              <a:t>   </a:t>
            </a:r>
            <a:r>
              <a:rPr lang="zh-CN" altLang="en-US" dirty="0" smtClean="0"/>
              <a:t>它肯定和所有的程序一样，要么停止，要么永不结束。</a:t>
            </a:r>
            <a:endParaRPr lang="zh-CN" altLang="en-US" dirty="0"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88640"/>
            <a:ext cx="7772400" cy="1143000"/>
          </a:xfrm>
        </p:spPr>
        <p:txBody>
          <a:bodyPr/>
          <a:lstStyle/>
          <a:p>
            <a:r>
              <a:rPr lang="zh-CN" altLang="en-US" dirty="0" smtClean="0"/>
              <a:t>来看两个代码</a:t>
            </a:r>
            <a:r>
              <a:rPr lang="zh-CN" altLang="en-US" dirty="0" smtClean="0"/>
              <a:t>（</a:t>
            </a:r>
            <a:r>
              <a:rPr lang="en-US" altLang="zh-CN" dirty="0" smtClean="0"/>
              <a:t>3</a:t>
            </a:r>
            <a:r>
              <a:rPr lang="zh-CN" altLang="en-US" dirty="0" smtClean="0"/>
              <a:t>）</a:t>
            </a:r>
            <a:endParaRPr lang="zh-CN" altLang="en-US" dirty="0"/>
          </a:p>
        </p:txBody>
      </p:sp>
      <p:sp>
        <p:nvSpPr>
          <p:cNvPr id="3" name="内容占位符 2"/>
          <p:cNvSpPr>
            <a:spLocks noGrp="1"/>
          </p:cNvSpPr>
          <p:nvPr>
            <p:ph idx="1"/>
          </p:nvPr>
        </p:nvSpPr>
        <p:spPr>
          <a:xfrm>
            <a:off x="395536" y="1412776"/>
            <a:ext cx="8208912" cy="4896544"/>
          </a:xfrm>
        </p:spPr>
        <p:txBody>
          <a:bodyPr/>
          <a:lstStyle/>
          <a:p>
            <a:r>
              <a:rPr lang="zh-CN" altLang="en-US" sz="2400" dirty="0" smtClean="0"/>
              <a:t>那我们先假设这个程序能停机，那上图代码块中的</a:t>
            </a:r>
            <a:r>
              <a:rPr lang="en-US" altLang="zh-CN" sz="2400" dirty="0" smtClean="0"/>
              <a:t>if</a:t>
            </a:r>
            <a:r>
              <a:rPr lang="zh-CN" altLang="en-US" sz="2400" dirty="0" smtClean="0"/>
              <a:t>条件判断肯定为真（因为</a:t>
            </a:r>
            <a:r>
              <a:rPr lang="en-US" altLang="zh-CN" sz="2400" dirty="0" err="1" smtClean="0"/>
              <a:t>God_algo</a:t>
            </a:r>
            <a:r>
              <a:rPr lang="en-US" altLang="zh-CN" sz="2400" dirty="0" smtClean="0"/>
              <a:t>(</a:t>
            </a:r>
            <a:r>
              <a:rPr lang="en-US" altLang="zh-CN" sz="2400" dirty="0" err="1" smtClean="0"/>
              <a:t>Satan_algo</a:t>
            </a:r>
            <a:r>
              <a:rPr lang="en-US" altLang="zh-CN" sz="2400" dirty="0" smtClean="0"/>
              <a:t>, </a:t>
            </a:r>
            <a:r>
              <a:rPr lang="en-US" altLang="zh-CN" sz="2400" dirty="0" err="1" smtClean="0"/>
              <a:t>Satan_algo</a:t>
            </a:r>
            <a:r>
              <a:rPr lang="en-US" altLang="zh-CN" sz="2400" dirty="0" smtClean="0"/>
              <a:t>)</a:t>
            </a:r>
            <a:r>
              <a:rPr lang="zh-CN" altLang="en-US" sz="2400" dirty="0" smtClean="0"/>
              <a:t>这个函数返回</a:t>
            </a:r>
            <a:r>
              <a:rPr lang="en-US" altLang="zh-CN" sz="2400" dirty="0" smtClean="0"/>
              <a:t>true</a:t>
            </a:r>
            <a:r>
              <a:rPr lang="zh-CN" altLang="en-US" sz="2400" dirty="0" smtClean="0"/>
              <a:t>），从而程序进入那个包含</a:t>
            </a:r>
            <a:r>
              <a:rPr lang="en-US" altLang="zh-CN" sz="2400" dirty="0" smtClean="0"/>
              <a:t>while(true);</a:t>
            </a:r>
            <a:r>
              <a:rPr lang="zh-CN" altLang="en-US" sz="2400" dirty="0" smtClean="0"/>
              <a:t>语句的分支，那我们就可以得出这个程序不能停机。</a:t>
            </a:r>
            <a:endParaRPr lang="zh-CN" altLang="en-US" sz="2400" dirty="0" smtClean="0"/>
          </a:p>
          <a:p>
            <a:r>
              <a:rPr lang="zh-CN" altLang="en-US" sz="2400" dirty="0" smtClean="0"/>
              <a:t>   我们再假设这个程序不能停机，类似的，我们可以得出这个程序能停机。</a:t>
            </a:r>
            <a:endParaRPr lang="zh-CN" altLang="en-US" sz="2400" dirty="0" smtClean="0"/>
          </a:p>
          <a:p>
            <a:r>
              <a:rPr lang="zh-CN" altLang="en-US" sz="2400" dirty="0" smtClean="0"/>
              <a:t>   总之，我们有：</a:t>
            </a:r>
            <a:endParaRPr lang="zh-CN" altLang="en-US" sz="2400" dirty="0" smtClean="0"/>
          </a:p>
          <a:p>
            <a:r>
              <a:rPr lang="zh-CN" altLang="en-US" sz="2400" dirty="0" smtClean="0"/>
              <a:t>   </a:t>
            </a:r>
            <a:r>
              <a:rPr lang="en-US" altLang="zh-CN" sz="2400" dirty="0" err="1" smtClean="0"/>
              <a:t>Satan_algo</a:t>
            </a:r>
            <a:r>
              <a:rPr lang="en-US" altLang="zh-CN" sz="2400" dirty="0" smtClean="0"/>
              <a:t>(</a:t>
            </a:r>
            <a:r>
              <a:rPr lang="en-US" altLang="zh-CN" sz="2400" dirty="0" err="1" smtClean="0"/>
              <a:t>Satan_algo</a:t>
            </a:r>
            <a:r>
              <a:rPr lang="en-US" altLang="zh-CN" sz="2400" dirty="0" smtClean="0"/>
              <a:t>)</a:t>
            </a:r>
            <a:r>
              <a:rPr lang="zh-CN" altLang="en-US" sz="2400" dirty="0" smtClean="0"/>
              <a:t>能停机 </a:t>
            </a:r>
            <a:r>
              <a:rPr lang="en-US" altLang="zh-CN" sz="2400" dirty="0" smtClean="0"/>
              <a:t>=&gt; </a:t>
            </a:r>
            <a:r>
              <a:rPr lang="zh-CN" altLang="en-US" sz="2400" dirty="0" smtClean="0"/>
              <a:t>它不能停机</a:t>
            </a:r>
            <a:endParaRPr lang="zh-CN" altLang="en-US" sz="2400" dirty="0" smtClean="0"/>
          </a:p>
          <a:p>
            <a:r>
              <a:rPr lang="zh-CN" altLang="en-US" sz="2400" dirty="0" smtClean="0"/>
              <a:t>   </a:t>
            </a:r>
            <a:r>
              <a:rPr lang="en-US" altLang="zh-CN" sz="2400" dirty="0" err="1" smtClean="0"/>
              <a:t>Satan_algo</a:t>
            </a:r>
            <a:r>
              <a:rPr lang="en-US" altLang="zh-CN" sz="2400" dirty="0" smtClean="0"/>
              <a:t>(</a:t>
            </a:r>
            <a:r>
              <a:rPr lang="en-US" altLang="zh-CN" sz="2400" dirty="0" err="1" smtClean="0"/>
              <a:t>Satan_algo</a:t>
            </a:r>
            <a:r>
              <a:rPr lang="en-US" altLang="zh-CN" sz="2400" dirty="0" smtClean="0"/>
              <a:t>)</a:t>
            </a:r>
            <a:r>
              <a:rPr lang="zh-CN" altLang="en-US" sz="2400" dirty="0" smtClean="0"/>
              <a:t>不能停机 </a:t>
            </a:r>
            <a:r>
              <a:rPr lang="en-US" altLang="zh-CN" sz="2400" dirty="0" smtClean="0"/>
              <a:t>=&gt; </a:t>
            </a:r>
            <a:r>
              <a:rPr lang="zh-CN" altLang="en-US" sz="2400" dirty="0" smtClean="0"/>
              <a:t>它能停机</a:t>
            </a:r>
            <a:endParaRPr lang="zh-CN" altLang="en-US" sz="2400" dirty="0" smtClean="0"/>
          </a:p>
          <a:p>
            <a:r>
              <a:rPr lang="zh-CN" altLang="en-US" sz="2400" dirty="0" smtClean="0"/>
              <a:t>   那么，我们得出了一个悖论。从而我们可以推翻我们最初的假设</a:t>
            </a:r>
            <a:r>
              <a:rPr lang="zh-CN" altLang="en-US" sz="2400" dirty="0" smtClean="0"/>
              <a:t>：</a:t>
            </a:r>
            <a:r>
              <a:rPr lang="zh-CN" altLang="en-US" sz="2400" b="1" dirty="0" smtClean="0"/>
              <a:t>不存在一个程序（或算法），它能够计算任何程序在给定输入上是否会结束（停机）。</a:t>
            </a:r>
            <a:endParaRPr lang="zh-CN" altLang="en-US" sz="2400" dirty="0" smtClean="0"/>
          </a:p>
          <a:p>
            <a:endParaRPr lang="zh-CN" altLang="en-US" dirty="0" smtClean="0"/>
          </a:p>
          <a:p>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88640"/>
            <a:ext cx="7772400" cy="1143000"/>
          </a:xfrm>
        </p:spPr>
        <p:txBody>
          <a:bodyPr/>
          <a:lstStyle/>
          <a:p>
            <a:r>
              <a:rPr lang="zh-CN" altLang="en-US" dirty="0" smtClean="0"/>
              <a:t>停机问题是</a:t>
            </a:r>
            <a:r>
              <a:rPr lang="en-US" altLang="zh-CN" dirty="0" smtClean="0"/>
              <a:t>NP-hard</a:t>
            </a:r>
            <a:endParaRPr lang="zh-CN" altLang="en-US" dirty="0"/>
          </a:p>
        </p:txBody>
      </p:sp>
      <p:sp>
        <p:nvSpPr>
          <p:cNvPr id="3" name="内容占位符 2"/>
          <p:cNvSpPr>
            <a:spLocks noGrp="1"/>
          </p:cNvSpPr>
          <p:nvPr>
            <p:ph idx="1"/>
          </p:nvPr>
        </p:nvSpPr>
        <p:spPr>
          <a:xfrm>
            <a:off x="251520" y="1412776"/>
            <a:ext cx="8640960" cy="4683224"/>
          </a:xfrm>
        </p:spPr>
        <p:txBody>
          <a:bodyPr/>
          <a:lstStyle/>
          <a:p>
            <a:r>
              <a:rPr lang="en-US" altLang="zh-CN" sz="2000" dirty="0" smtClean="0"/>
              <a:t>NP-Hard</a:t>
            </a:r>
            <a:r>
              <a:rPr lang="zh-CN" altLang="en-US" sz="2000" dirty="0" smtClean="0"/>
              <a:t>和</a:t>
            </a:r>
            <a:r>
              <a:rPr lang="en-US" altLang="zh-CN" sz="2000" dirty="0" smtClean="0"/>
              <a:t>NP-Complete</a:t>
            </a:r>
            <a:r>
              <a:rPr lang="zh-CN" altLang="en-US" sz="2000" dirty="0" smtClean="0"/>
              <a:t>有什么不同？简单的回答是根据定义，如果所有</a:t>
            </a:r>
            <a:r>
              <a:rPr lang="en-US" altLang="zh-CN" sz="2000" dirty="0" smtClean="0"/>
              <a:t>NP</a:t>
            </a:r>
            <a:r>
              <a:rPr lang="zh-CN" altLang="en-US" sz="2000" dirty="0" smtClean="0"/>
              <a:t>问题都可以多项式归约到问题</a:t>
            </a:r>
            <a:r>
              <a:rPr lang="en-US" altLang="zh-CN" sz="2000" dirty="0" smtClean="0"/>
              <a:t>A</a:t>
            </a:r>
            <a:r>
              <a:rPr lang="zh-CN" altLang="en-US" sz="2000" dirty="0" smtClean="0"/>
              <a:t>，那么问题</a:t>
            </a:r>
            <a:r>
              <a:rPr lang="en-US" altLang="zh-CN" sz="2000" dirty="0" smtClean="0"/>
              <a:t>A</a:t>
            </a:r>
            <a:r>
              <a:rPr lang="zh-CN" altLang="en-US" sz="2000" dirty="0" smtClean="0"/>
              <a:t>就是 </a:t>
            </a:r>
            <a:r>
              <a:rPr lang="en-US" altLang="zh-CN" sz="2000" dirty="0" smtClean="0"/>
              <a:t>NP-Hard</a:t>
            </a:r>
            <a:r>
              <a:rPr lang="zh-CN" altLang="en-US" sz="2000" dirty="0" smtClean="0"/>
              <a:t>；如果问题</a:t>
            </a:r>
            <a:r>
              <a:rPr lang="en-US" altLang="zh-CN" sz="2000" dirty="0" smtClean="0"/>
              <a:t>A</a:t>
            </a:r>
            <a:r>
              <a:rPr lang="zh-CN" altLang="en-US" sz="2000" dirty="0" smtClean="0"/>
              <a:t>既是</a:t>
            </a:r>
            <a:r>
              <a:rPr lang="en-US" altLang="zh-CN" sz="2000" dirty="0" smtClean="0"/>
              <a:t>NP-Hard</a:t>
            </a:r>
            <a:r>
              <a:rPr lang="zh-CN" altLang="en-US" sz="2000" dirty="0" smtClean="0"/>
              <a:t>又是</a:t>
            </a:r>
            <a:r>
              <a:rPr lang="en-US" altLang="zh-CN" sz="2000" dirty="0" smtClean="0"/>
              <a:t>NP</a:t>
            </a:r>
            <a:r>
              <a:rPr lang="zh-CN" altLang="en-US" sz="2000" dirty="0" smtClean="0"/>
              <a:t>，那么它就是</a:t>
            </a:r>
            <a:r>
              <a:rPr lang="en-US" altLang="zh-CN" sz="2000" dirty="0" smtClean="0"/>
              <a:t>NP-Complete</a:t>
            </a:r>
            <a:r>
              <a:rPr lang="zh-CN" altLang="en-US" sz="2000" dirty="0" smtClean="0"/>
              <a:t>。从定义我们很容易看出，</a:t>
            </a:r>
            <a:r>
              <a:rPr lang="en-US" altLang="zh-CN" sz="2000" dirty="0" smtClean="0"/>
              <a:t>NP-Hard</a:t>
            </a:r>
            <a:r>
              <a:rPr lang="zh-CN" altLang="en-US" sz="2000" dirty="0" smtClean="0"/>
              <a:t>问题类包含了</a:t>
            </a:r>
            <a:r>
              <a:rPr lang="en-US" altLang="zh-CN" sz="2000" dirty="0" smtClean="0"/>
              <a:t>NP- Complete</a:t>
            </a:r>
            <a:r>
              <a:rPr lang="zh-CN" altLang="en-US" sz="2000" dirty="0" smtClean="0"/>
              <a:t>类。但进一步的我们会问，是否有属于</a:t>
            </a:r>
            <a:r>
              <a:rPr lang="en-US" altLang="zh-CN" sz="2000" dirty="0" smtClean="0"/>
              <a:t>NP-Hard</a:t>
            </a:r>
            <a:r>
              <a:rPr lang="zh-CN" altLang="en-US" sz="2000" dirty="0" smtClean="0"/>
              <a:t>但不属于</a:t>
            </a:r>
            <a:r>
              <a:rPr lang="en-US" altLang="zh-CN" sz="2000" dirty="0" smtClean="0"/>
              <a:t>NP-Complete</a:t>
            </a:r>
            <a:r>
              <a:rPr lang="zh-CN" altLang="en-US" sz="2000" dirty="0" smtClean="0"/>
              <a:t>的问题呢？答案是肯定的。例如停机问题，也即给出一个程序和输入，判定它的运行是否会终止。停机问题是不可判的，那它当然也不是</a:t>
            </a:r>
            <a:r>
              <a:rPr lang="en-US" altLang="zh-CN" sz="2000" dirty="0" smtClean="0"/>
              <a:t>NP</a:t>
            </a:r>
            <a:r>
              <a:rPr lang="zh-CN" altLang="en-US" sz="2000" dirty="0" smtClean="0"/>
              <a:t>问题。但对于</a:t>
            </a:r>
            <a:r>
              <a:rPr lang="en-US" altLang="zh-CN" sz="2000" dirty="0" smtClean="0"/>
              <a:t>SAT</a:t>
            </a:r>
            <a:r>
              <a:rPr lang="zh-CN" altLang="en-US" sz="2000" dirty="0" smtClean="0"/>
              <a:t>这样的</a:t>
            </a:r>
            <a:r>
              <a:rPr lang="en-US" altLang="zh-CN" sz="2000" dirty="0" smtClean="0"/>
              <a:t>NP-Complete</a:t>
            </a:r>
            <a:r>
              <a:rPr lang="zh-CN" altLang="en-US" sz="2000" dirty="0" smtClean="0"/>
              <a:t>问题，却可以多项式归约到停机问题。因为我们可以构造程序</a:t>
            </a:r>
            <a:r>
              <a:rPr lang="en-US" altLang="zh-CN" sz="2000" dirty="0" smtClean="0"/>
              <a:t>A</a:t>
            </a:r>
            <a:r>
              <a:rPr lang="zh-CN" altLang="en-US" sz="2000" dirty="0" smtClean="0"/>
              <a:t>，该程序对输入的公式穷举其变量的所有赋值，如果存在赋值使其为真，则停机，否则进入无限循环。这样，判断公式是否可满足便转化为判断以公式为输入的程序</a:t>
            </a:r>
            <a:r>
              <a:rPr lang="en-US" altLang="zh-CN" sz="2000" dirty="0" smtClean="0"/>
              <a:t>A</a:t>
            </a:r>
            <a:r>
              <a:rPr lang="zh-CN" altLang="en-US" sz="2000" dirty="0" smtClean="0"/>
              <a:t>是否停机。所以，停机问题是</a:t>
            </a:r>
            <a:r>
              <a:rPr lang="en-US" altLang="zh-CN" sz="2000" dirty="0" smtClean="0"/>
              <a:t>NP-Hard</a:t>
            </a:r>
            <a:r>
              <a:rPr lang="zh-CN" altLang="en-US" sz="2000" dirty="0" smtClean="0"/>
              <a:t>而不是</a:t>
            </a:r>
            <a:r>
              <a:rPr lang="en-US" altLang="zh-CN" sz="2000" dirty="0" smtClean="0"/>
              <a:t>NP-Complete</a:t>
            </a:r>
            <a:r>
              <a:rPr lang="zh-CN" altLang="en-US" sz="2000" dirty="0" smtClean="0"/>
              <a:t>。</a:t>
            </a:r>
            <a:endParaRPr lang="zh-CN" altLang="en-US" sz="2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Rectangle 2"/>
          <p:cNvSpPr>
            <a:spLocks noGrp="1" noChangeArrowheads="1"/>
          </p:cNvSpPr>
          <p:nvPr>
            <p:ph type="title"/>
          </p:nvPr>
        </p:nvSpPr>
        <p:spPr>
          <a:xfrm>
            <a:off x="685800" y="228600"/>
            <a:ext cx="7772400" cy="990600"/>
          </a:xfrm>
        </p:spPr>
        <p:txBody>
          <a:bodyPr/>
          <a:lstStyle/>
          <a:p>
            <a:r>
              <a:rPr lang="en-US" sz="3600" b="1" dirty="0" smtClean="0">
                <a:solidFill>
                  <a:srgbClr val="0000CC"/>
                </a:solidFill>
              </a:rPr>
              <a:t>NPC</a:t>
            </a:r>
            <a:r>
              <a:rPr lang="zh-CN" altLang="en-US" sz="3600" b="1" dirty="0" smtClean="0">
                <a:solidFill>
                  <a:srgbClr val="0000CC"/>
                </a:solidFill>
              </a:rPr>
              <a:t>问题：一个故事</a:t>
            </a:r>
            <a:r>
              <a:rPr lang="en-US" sz="3600" b="1" dirty="0" smtClean="0">
                <a:solidFill>
                  <a:srgbClr val="0000CC"/>
                </a:solidFill>
              </a:rPr>
              <a:t> (</a:t>
            </a:r>
            <a:r>
              <a:rPr lang="en-US" sz="3600" b="1" dirty="0" smtClean="0">
                <a:solidFill>
                  <a:srgbClr val="0000CC"/>
                </a:solidFill>
              </a:rPr>
              <a:t>1)</a:t>
            </a:r>
            <a:endParaRPr lang="en-US" sz="3600" b="1" dirty="0">
              <a:solidFill>
                <a:srgbClr val="0000CC"/>
              </a:solidFill>
            </a:endParaRPr>
          </a:p>
        </p:txBody>
      </p:sp>
      <p:sp>
        <p:nvSpPr>
          <p:cNvPr id="1607683" name="Rectangle 3"/>
          <p:cNvSpPr>
            <a:spLocks noGrp="1" noChangeArrowheads="1"/>
          </p:cNvSpPr>
          <p:nvPr>
            <p:ph type="body" idx="1"/>
          </p:nvPr>
        </p:nvSpPr>
        <p:spPr>
          <a:xfrm>
            <a:off x="457200" y="1447800"/>
            <a:ext cx="8229600" cy="5105400"/>
          </a:xfrm>
        </p:spPr>
        <p:txBody>
          <a:bodyPr/>
          <a:lstStyle/>
          <a:p>
            <a:r>
              <a:rPr lang="zh-CN" altLang="en-US" sz="2400" b="1" dirty="0" smtClean="0"/>
              <a:t>你老板给你了一个</a:t>
            </a:r>
            <a:r>
              <a:rPr lang="en-US" altLang="zh-CN" sz="2400" b="1" dirty="0" smtClean="0"/>
              <a:t>NPC</a:t>
            </a:r>
            <a:r>
              <a:rPr lang="zh-CN" altLang="en-US" sz="2400" b="1" dirty="0" smtClean="0"/>
              <a:t>的问题，让你给出一个有效的解，这对你的公式很重要</a:t>
            </a:r>
            <a:endParaRPr lang="en-US" sz="2400" b="1" dirty="0" smtClean="0"/>
          </a:p>
          <a:p>
            <a:r>
              <a:rPr lang="zh-CN" altLang="en-US" sz="2400" b="1" dirty="0" smtClean="0"/>
              <a:t>最初你和你老板都不知道这是</a:t>
            </a:r>
            <a:r>
              <a:rPr lang="en-US" altLang="zh-CN" sz="2400" b="1" dirty="0" smtClean="0"/>
              <a:t>NPC</a:t>
            </a:r>
            <a:r>
              <a:rPr lang="zh-CN" altLang="en-US" sz="2400" b="1" dirty="0" smtClean="0"/>
              <a:t>问题</a:t>
            </a:r>
            <a:endParaRPr lang="en-US" sz="2400" b="1" dirty="0" smtClean="0"/>
          </a:p>
          <a:p>
            <a:r>
              <a:rPr lang="zh-CN" altLang="en-US" sz="2400" b="1" dirty="0" smtClean="0"/>
              <a:t>你花了大量时间，不眠不休，还是没找到答案</a:t>
            </a:r>
            <a:endParaRPr lang="en-US" sz="2400" b="1" dirty="0" smtClean="0"/>
          </a:p>
          <a:p>
            <a:endParaRPr lang="en-US" sz="2400" b="1" dirty="0" smtClean="0"/>
          </a:p>
          <a:p>
            <a:endParaRPr lang="en-US" sz="2400" b="1" dirty="0"/>
          </a:p>
          <a:p>
            <a:endParaRPr lang="en-US" sz="2400" b="1" dirty="0" smtClean="0"/>
          </a:p>
          <a:p>
            <a:endParaRPr lang="en-US" sz="2400" b="1" dirty="0" smtClean="0"/>
          </a:p>
          <a:p>
            <a:endParaRPr lang="en-US" sz="2400" b="1" dirty="0"/>
          </a:p>
          <a:p>
            <a:r>
              <a:rPr lang="zh-CN" altLang="en-US" sz="2400" b="1" dirty="0" smtClean="0"/>
              <a:t>你怎么办</a:t>
            </a:r>
            <a:r>
              <a:rPr lang="en-US" sz="2400" b="1" dirty="0" smtClean="0"/>
              <a:t>?</a:t>
            </a:r>
            <a:endParaRPr lang="en-US" sz="2400" b="1" dirty="0"/>
          </a:p>
        </p:txBody>
      </p:sp>
      <p:pic>
        <p:nvPicPr>
          <p:cNvPr id="4098" name="Picture 2" descr="http://www.wordwizardsinc.com/wp-content/uploads/2012/12/work_hard.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21237"/>
          <a:stretch>
            <a:fillRect/>
          </a:stretch>
        </p:blipFill>
        <p:spPr bwMode="auto">
          <a:xfrm>
            <a:off x="1403648" y="3284984"/>
            <a:ext cx="2895599" cy="15667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problogger.net/wp-content/hard%20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3284984"/>
            <a:ext cx="2059068" cy="1544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76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76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999"/>
                                          </p:stCondLst>
                                        </p:cTn>
                                        <p:tgtEl>
                                          <p:spTgt spid="4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07683">
                                            <p:txEl>
                                              <p:pRg st="8" end="8"/>
                                            </p:txEl>
                                          </p:spTgt>
                                        </p:tgtEl>
                                        <p:attrNameLst>
                                          <p:attrName>style.visibility</p:attrName>
                                        </p:attrNameLst>
                                      </p:cBhvr>
                                      <p:to>
                                        <p:strVal val="visible"/>
                                      </p:to>
                                    </p:set>
                                    <p:animEffect transition="in" filter="fade">
                                      <p:cBhvr>
                                        <p:cTn id="25" dur="1000"/>
                                        <p:tgtEl>
                                          <p:spTgt spid="1607683">
                                            <p:txEl>
                                              <p:pRg st="8" end="8"/>
                                            </p:txEl>
                                          </p:spTgt>
                                        </p:tgtEl>
                                      </p:cBhvr>
                                    </p:animEffect>
                                    <p:anim calcmode="lin" valueType="num">
                                      <p:cBhvr>
                                        <p:cTn id="26" dur="1000" fill="hold"/>
                                        <p:tgtEl>
                                          <p:spTgt spid="1607683">
                                            <p:txEl>
                                              <p:pRg st="8" end="8"/>
                                            </p:txEl>
                                          </p:spTgt>
                                        </p:tgtEl>
                                        <p:attrNameLst>
                                          <p:attrName>ppt_x</p:attrName>
                                        </p:attrNameLst>
                                      </p:cBhvr>
                                      <p:tavLst>
                                        <p:tav tm="0">
                                          <p:val>
                                            <p:strVal val="#ppt_x"/>
                                          </p:val>
                                        </p:tav>
                                        <p:tav tm="100000">
                                          <p:val>
                                            <p:strVal val="#ppt_x"/>
                                          </p:val>
                                        </p:tav>
                                      </p:tavLst>
                                    </p:anim>
                                    <p:anim calcmode="lin" valueType="num">
                                      <p:cBhvr>
                                        <p:cTn id="27" dur="1000" fill="hold"/>
                                        <p:tgtEl>
                                          <p:spTgt spid="160768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68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Rectangle 2"/>
          <p:cNvSpPr>
            <a:spLocks noGrp="1" noChangeArrowheads="1"/>
          </p:cNvSpPr>
          <p:nvPr>
            <p:ph type="title"/>
          </p:nvPr>
        </p:nvSpPr>
        <p:spPr>
          <a:xfrm>
            <a:off x="685800" y="228600"/>
            <a:ext cx="7772400" cy="990600"/>
          </a:xfrm>
        </p:spPr>
        <p:txBody>
          <a:bodyPr/>
          <a:lstStyle/>
          <a:p>
            <a:r>
              <a:rPr lang="en-US" altLang="zh-CN" sz="3600" b="1" dirty="0" smtClean="0">
                <a:solidFill>
                  <a:srgbClr val="0000CC"/>
                </a:solidFill>
              </a:rPr>
              <a:t>NPC</a:t>
            </a:r>
            <a:r>
              <a:rPr lang="zh-CN" altLang="en-US" sz="3600" b="1" dirty="0" smtClean="0">
                <a:solidFill>
                  <a:srgbClr val="0000CC"/>
                </a:solidFill>
              </a:rPr>
              <a:t>问题：一个故事</a:t>
            </a:r>
            <a:r>
              <a:rPr lang="en-US" sz="3600" b="1" dirty="0" smtClean="0">
                <a:solidFill>
                  <a:srgbClr val="0000CC"/>
                </a:solidFill>
              </a:rPr>
              <a:t>(</a:t>
            </a:r>
            <a:r>
              <a:rPr lang="en-US" sz="3600" b="1" dirty="0" smtClean="0">
                <a:solidFill>
                  <a:srgbClr val="0000CC"/>
                </a:solidFill>
              </a:rPr>
              <a:t>2)</a:t>
            </a:r>
            <a:endParaRPr lang="en-US" sz="3600" b="1" dirty="0">
              <a:solidFill>
                <a:srgbClr val="0000CC"/>
              </a:solidFill>
            </a:endParaRPr>
          </a:p>
        </p:txBody>
      </p:sp>
      <p:sp>
        <p:nvSpPr>
          <p:cNvPr id="1607683" name="Rectangle 3"/>
          <p:cNvSpPr>
            <a:spLocks noGrp="1" noChangeArrowheads="1"/>
          </p:cNvSpPr>
          <p:nvPr>
            <p:ph type="body" idx="1"/>
          </p:nvPr>
        </p:nvSpPr>
        <p:spPr>
          <a:xfrm>
            <a:off x="457200" y="1447800"/>
            <a:ext cx="8229600" cy="548640"/>
          </a:xfrm>
        </p:spPr>
        <p:txBody>
          <a:bodyPr/>
          <a:lstStyle/>
          <a:p>
            <a:r>
              <a:rPr lang="zh-CN" altLang="en-US" sz="2400" b="1" dirty="0" smtClean="0"/>
              <a:t>选择</a:t>
            </a:r>
            <a:r>
              <a:rPr lang="en-US" altLang="zh-CN" sz="2400" b="1" dirty="0" smtClean="0"/>
              <a:t>1</a:t>
            </a:r>
            <a:r>
              <a:rPr lang="zh-CN" altLang="en-US" sz="2400" b="1" dirty="0" smtClean="0"/>
              <a:t>：鼓起勇气告诉老板这事搞不定</a:t>
            </a:r>
            <a:endParaRPr lang="en-US" sz="2400" b="1" dirty="0"/>
          </a:p>
        </p:txBody>
      </p:sp>
      <p:pic>
        <p:nvPicPr>
          <p:cNvPr id="5122"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9166" t="31482" r="28125" b="27036"/>
          <a:stretch>
            <a:fillRect/>
          </a:stretch>
        </p:blipFill>
        <p:spPr bwMode="auto">
          <a:xfrm>
            <a:off x="1295400" y="1996440"/>
            <a:ext cx="6248400" cy="341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3"/>
          <p:cNvSpPr txBox="1">
            <a:spLocks noChangeArrowheads="1"/>
          </p:cNvSpPr>
          <p:nvPr/>
        </p:nvSpPr>
        <p:spPr bwMode="auto">
          <a:xfrm>
            <a:off x="457200" y="5394960"/>
            <a:ext cx="82296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
              <a:defRPr/>
            </a:pP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你完了，老板对你失去了信任</a:t>
            </a:r>
            <a:r>
              <a:rPr kumimoji="0" lang="en-US" sz="2400" b="1" i="0" u="none" strike="noStrike" kern="0" cap="none" spc="0" normalizeH="0" noProof="0" dirty="0" smtClean="0">
                <a:ln>
                  <a:noFill/>
                </a:ln>
                <a:solidFill>
                  <a:schemeClr val="tx1"/>
                </a:solidFill>
                <a:effectLst/>
                <a:uLnTx/>
                <a:uFillTx/>
                <a:latin typeface="+mn-lt"/>
                <a:ea typeface="+mn-ea"/>
                <a:cs typeface="+mn-cs"/>
              </a:rPr>
              <a:t>…</a:t>
            </a:r>
            <a:endParaRPr kumimoji="0" 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683" grpId="0" build="p"/>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Rectangle 2"/>
          <p:cNvSpPr>
            <a:spLocks noGrp="1" noChangeArrowheads="1"/>
          </p:cNvSpPr>
          <p:nvPr>
            <p:ph type="title"/>
          </p:nvPr>
        </p:nvSpPr>
        <p:spPr>
          <a:xfrm>
            <a:off x="685800" y="228600"/>
            <a:ext cx="7772400" cy="990600"/>
          </a:xfrm>
        </p:spPr>
        <p:txBody>
          <a:bodyPr/>
          <a:lstStyle/>
          <a:p>
            <a:r>
              <a:rPr lang="en-US" altLang="zh-CN" sz="3600" b="1" dirty="0" smtClean="0">
                <a:solidFill>
                  <a:srgbClr val="0000CC"/>
                </a:solidFill>
              </a:rPr>
              <a:t>NPC</a:t>
            </a:r>
            <a:r>
              <a:rPr lang="zh-CN" altLang="en-US" sz="3600" b="1" dirty="0" smtClean="0">
                <a:solidFill>
                  <a:srgbClr val="0000CC"/>
                </a:solidFill>
              </a:rPr>
              <a:t>问题：一个故事</a:t>
            </a:r>
            <a:r>
              <a:rPr lang="en-US" sz="3600" b="1" dirty="0" smtClean="0">
                <a:solidFill>
                  <a:srgbClr val="0000CC"/>
                </a:solidFill>
              </a:rPr>
              <a:t>(</a:t>
            </a:r>
            <a:r>
              <a:rPr lang="en-US" sz="3600" b="1" dirty="0" smtClean="0">
                <a:solidFill>
                  <a:srgbClr val="0000CC"/>
                </a:solidFill>
              </a:rPr>
              <a:t>3)</a:t>
            </a:r>
            <a:endParaRPr lang="en-US" sz="3600" b="1" dirty="0">
              <a:solidFill>
                <a:srgbClr val="0000CC"/>
              </a:solidFill>
            </a:endParaRPr>
          </a:p>
        </p:txBody>
      </p:sp>
      <p:sp>
        <p:nvSpPr>
          <p:cNvPr id="1607683" name="Rectangle 3"/>
          <p:cNvSpPr>
            <a:spLocks noGrp="1" noChangeArrowheads="1"/>
          </p:cNvSpPr>
          <p:nvPr>
            <p:ph type="body" idx="1"/>
          </p:nvPr>
        </p:nvSpPr>
        <p:spPr>
          <a:xfrm>
            <a:off x="457200" y="1371600"/>
            <a:ext cx="8229600" cy="762000"/>
          </a:xfrm>
        </p:spPr>
        <p:txBody>
          <a:bodyPr/>
          <a:lstStyle/>
          <a:p>
            <a:r>
              <a:rPr lang="zh-CN" altLang="en-US" sz="2200" b="1" dirty="0" smtClean="0"/>
              <a:t>选择</a:t>
            </a:r>
            <a:r>
              <a:rPr lang="en-US" altLang="zh-CN" sz="2200" b="1" dirty="0" smtClean="0"/>
              <a:t>2</a:t>
            </a:r>
            <a:r>
              <a:rPr lang="zh-CN" altLang="en-US" sz="2200" b="1" dirty="0" smtClean="0"/>
              <a:t>：你向老板证明这个问题是不可解的</a:t>
            </a:r>
            <a:endParaRPr lang="en-US" sz="2200" b="1" dirty="0"/>
          </a:p>
        </p:txBody>
      </p:sp>
      <p:pic>
        <p:nvPicPr>
          <p:cNvPr id="6146"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9236" t="32099" r="28750" b="27530"/>
          <a:stretch>
            <a:fillRect/>
          </a:stretch>
        </p:blipFill>
        <p:spPr bwMode="auto">
          <a:xfrm>
            <a:off x="1453223" y="2133600"/>
            <a:ext cx="6090577" cy="3291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533400" y="54102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200" b="1" kern="0" dirty="0" smtClean="0"/>
              <a:t>杯具了！证明这个问题不可解就如同解这个问题一样难！</a:t>
            </a:r>
            <a:endParaRPr lang="en-US" sz="2200" b="1"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683" grpId="0" build="p"/>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Rectangle 2"/>
          <p:cNvSpPr>
            <a:spLocks noGrp="1" noChangeArrowheads="1"/>
          </p:cNvSpPr>
          <p:nvPr>
            <p:ph type="title"/>
          </p:nvPr>
        </p:nvSpPr>
        <p:spPr>
          <a:xfrm>
            <a:off x="685800" y="228600"/>
            <a:ext cx="7772400" cy="990600"/>
          </a:xfrm>
        </p:spPr>
        <p:txBody>
          <a:bodyPr/>
          <a:lstStyle/>
          <a:p>
            <a:r>
              <a:rPr lang="en-US" altLang="zh-CN" sz="3600" b="1" dirty="0" smtClean="0">
                <a:solidFill>
                  <a:srgbClr val="0000CC"/>
                </a:solidFill>
              </a:rPr>
              <a:t>NPC</a:t>
            </a:r>
            <a:r>
              <a:rPr lang="zh-CN" altLang="en-US" sz="3600" b="1" dirty="0" smtClean="0">
                <a:solidFill>
                  <a:srgbClr val="0000CC"/>
                </a:solidFill>
              </a:rPr>
              <a:t>问题：一个故事</a:t>
            </a:r>
            <a:r>
              <a:rPr lang="en-US" sz="3600" b="1" dirty="0" smtClean="0">
                <a:solidFill>
                  <a:srgbClr val="0000CC"/>
                </a:solidFill>
              </a:rPr>
              <a:t>(</a:t>
            </a:r>
            <a:r>
              <a:rPr lang="en-US" sz="3600" b="1" dirty="0" smtClean="0">
                <a:solidFill>
                  <a:srgbClr val="0000CC"/>
                </a:solidFill>
              </a:rPr>
              <a:t>4)</a:t>
            </a:r>
            <a:endParaRPr lang="en-US" sz="3600" b="1" dirty="0">
              <a:solidFill>
                <a:srgbClr val="0000CC"/>
              </a:solidFill>
            </a:endParaRPr>
          </a:p>
        </p:txBody>
      </p:sp>
      <p:sp>
        <p:nvSpPr>
          <p:cNvPr id="1607683" name="Rectangle 3"/>
          <p:cNvSpPr>
            <a:spLocks noGrp="1" noChangeArrowheads="1"/>
          </p:cNvSpPr>
          <p:nvPr>
            <p:ph type="body" idx="1"/>
          </p:nvPr>
        </p:nvSpPr>
        <p:spPr>
          <a:xfrm>
            <a:off x="457200" y="1371600"/>
            <a:ext cx="8229600" cy="914400"/>
          </a:xfrm>
        </p:spPr>
        <p:txBody>
          <a:bodyPr/>
          <a:lstStyle/>
          <a:p>
            <a:r>
              <a:rPr lang="zh-CN" altLang="en-US" sz="2200" b="1" dirty="0" smtClean="0"/>
              <a:t>选择</a:t>
            </a:r>
            <a:r>
              <a:rPr lang="en-US" altLang="zh-CN" sz="2200" b="1" dirty="0" smtClean="0"/>
              <a:t>3</a:t>
            </a:r>
            <a:r>
              <a:rPr lang="zh-CN" altLang="en-US" sz="2200" b="1" dirty="0" smtClean="0"/>
              <a:t>：你向老板证明这个问题是一个</a:t>
            </a:r>
            <a:r>
              <a:rPr lang="en-US" altLang="zh-CN" sz="2200" b="1" dirty="0" smtClean="0"/>
              <a:t>NPC</a:t>
            </a:r>
            <a:r>
              <a:rPr lang="zh-CN" altLang="en-US" sz="2200" b="1" dirty="0" smtClean="0"/>
              <a:t>问题，那么多牛人都解不出</a:t>
            </a:r>
            <a:r>
              <a:rPr lang="en-US" altLang="zh-CN" sz="2200" b="1" dirty="0" smtClean="0"/>
              <a:t>NPC</a:t>
            </a:r>
            <a:r>
              <a:rPr lang="zh-CN" altLang="en-US" sz="2200" b="1" dirty="0" smtClean="0"/>
              <a:t>问题，我解不出来正常啊！</a:t>
            </a:r>
            <a:endParaRPr lang="en-US" sz="2200" b="1" dirty="0"/>
          </a:p>
        </p:txBody>
      </p:sp>
      <p:sp>
        <p:nvSpPr>
          <p:cNvPr id="7" name="Rectangle 3"/>
          <p:cNvSpPr txBox="1">
            <a:spLocks noChangeArrowheads="1"/>
          </p:cNvSpPr>
          <p:nvPr/>
        </p:nvSpPr>
        <p:spPr bwMode="auto">
          <a:xfrm>
            <a:off x="457200" y="54864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100" b="1" kern="0" dirty="0" smtClean="0"/>
              <a:t>证明一个问题是</a:t>
            </a:r>
            <a:r>
              <a:rPr lang="en-US" altLang="zh-CN" sz="2100" b="1" kern="0" dirty="0" smtClean="0"/>
              <a:t>NPC</a:t>
            </a:r>
            <a:r>
              <a:rPr lang="zh-CN" altLang="en-US" sz="2100" b="1" kern="0" dirty="0" smtClean="0"/>
              <a:t>问题，相对比较容易。</a:t>
            </a:r>
            <a:endParaRPr lang="en-US" sz="2100" b="1" kern="0" dirty="0"/>
          </a:p>
        </p:txBody>
      </p:sp>
      <p:pic>
        <p:nvPicPr>
          <p:cNvPr id="7170"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50903" t="46419" r="22014" b="20124"/>
          <a:stretch>
            <a:fillRect/>
          </a:stretch>
        </p:blipFill>
        <p:spPr bwMode="auto">
          <a:xfrm>
            <a:off x="1828800" y="2103903"/>
            <a:ext cx="5334000" cy="3382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683" grpId="0"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p:cNvSpPr>
          <p:nvPr>
            <p:ph type="title"/>
          </p:nvPr>
        </p:nvSpPr>
        <p:spPr/>
        <p:txBody>
          <a:bodyPr vert="horz" wrap="square" lIns="91440" tIns="45720" rIns="91440" bIns="45720" anchor="ctr" anchorCtr="0"/>
          <a:p>
            <a:pPr eaLnBrk="1" hangingPunct="1"/>
            <a:endParaRPr lang="zh-CN" altLang="zh-CN" dirty="0"/>
          </a:p>
        </p:txBody>
      </p:sp>
      <p:sp>
        <p:nvSpPr>
          <p:cNvPr id="13315" name="Rectangle 3"/>
          <p:cNvSpPr>
            <a:spLocks noGrp="1"/>
          </p:cNvSpPr>
          <p:nvPr>
            <p:ph idx="1"/>
          </p:nvPr>
        </p:nvSpPr>
        <p:spPr/>
        <p:txBody>
          <a:bodyPr vert="horz" wrap="square" lIns="91440" tIns="45720" rIns="91440" bIns="45720" anchor="t" anchorCtr="0"/>
          <a:p>
            <a:pPr eaLnBrk="1" hangingPunct="1"/>
            <a:endParaRPr lang="zh-CN" altLang="zh-CN" dirty="0"/>
          </a:p>
        </p:txBody>
      </p:sp>
      <p:pic>
        <p:nvPicPr>
          <p:cNvPr id="13316" name="Picture 5"/>
          <p:cNvPicPr>
            <a:picLocks noChangeAspect="1"/>
          </p:cNvPicPr>
          <p:nvPr/>
        </p:nvPicPr>
        <p:blipFill>
          <a:blip r:embed="rId1"/>
          <a:stretch>
            <a:fillRect/>
          </a:stretch>
        </p:blipFill>
        <p:spPr>
          <a:xfrm>
            <a:off x="283210" y="189230"/>
            <a:ext cx="8471535" cy="6424930"/>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43014" name="Ink 6"/>
              <p14:cNvContentPartPr/>
              <p14:nvPr/>
            </p14:nvContentPartPr>
            <p14:xfrm>
              <a:off x="6832600" y="188913"/>
              <a:ext cx="138113" cy="5307012"/>
            </p14:xfrm>
          </p:contentPart>
        </mc:Choice>
        <mc:Fallback xmlns="">
          <p:pic>
            <p:nvPicPr>
              <p:cNvPr id="43014" name="Ink 6"/>
            </p:nvPicPr>
            <p:blipFill>
              <a:blip r:embed="rId3"/>
            </p:blipFill>
            <p:spPr>
              <a:xfrm>
                <a:off x="6832600" y="188913"/>
                <a:ext cx="138113" cy="5307012"/>
              </a:xfrm>
              <a:prstGeom prst="rect"/>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188640"/>
            <a:ext cx="7772400" cy="1143000"/>
          </a:xfrm>
        </p:spPr>
        <p:txBody>
          <a:bodyPr/>
          <a:lstStyle/>
          <a:p>
            <a:r>
              <a:rPr lang="zh-CN" altLang="en-US" dirty="0" smtClean="0"/>
              <a:t>怎么证明一个问题是</a:t>
            </a:r>
            <a:r>
              <a:rPr lang="en-US" altLang="zh-CN" dirty="0" smtClean="0"/>
              <a:t>NPC</a:t>
            </a:r>
            <a:r>
              <a:rPr lang="zh-CN" altLang="en-US" dirty="0" smtClean="0"/>
              <a:t>问题？</a:t>
            </a:r>
            <a:endParaRPr lang="zh-CN" altLang="en-US" dirty="0"/>
          </a:p>
        </p:txBody>
      </p:sp>
      <p:sp>
        <p:nvSpPr>
          <p:cNvPr id="3" name="内容占位符 2"/>
          <p:cNvSpPr>
            <a:spLocks noGrp="1"/>
          </p:cNvSpPr>
          <p:nvPr>
            <p:ph idx="1"/>
          </p:nvPr>
        </p:nvSpPr>
        <p:spPr>
          <a:xfrm>
            <a:off x="685800" y="1981200"/>
            <a:ext cx="7772400" cy="1231776"/>
          </a:xfrm>
        </p:spPr>
        <p:txBody>
          <a:bodyPr/>
          <a:lstStyle/>
          <a:p>
            <a:r>
              <a:rPr lang="zh-CN" altLang="en-US" dirty="0" smtClean="0"/>
              <a:t>如果你有足够的兴趣和时间，请参看课本第</a:t>
            </a:r>
            <a:r>
              <a:rPr lang="en-US" altLang="zh-CN" dirty="0" smtClean="0"/>
              <a:t>34</a:t>
            </a:r>
            <a:r>
              <a:rPr lang="zh-CN" altLang="en-US" dirty="0" smtClean="0"/>
              <a:t>章，加油啊！</a:t>
            </a:r>
            <a:endParaRPr lang="zh-CN" altLang="en-US" dirty="0"/>
          </a:p>
        </p:txBody>
      </p:sp>
      <p:pic>
        <p:nvPicPr>
          <p:cNvPr id="146437" name="Picture 5" descr="C:\Users\Lenovo\AppData\Local\Microsoft\Windows\Temporary Internet Files\Content.IE5\D6EFVGL3\543e1fff615ab[1].jpg"/>
          <p:cNvPicPr>
            <a:picLocks noChangeAspect="1" noChangeArrowheads="1"/>
          </p:cNvPicPr>
          <p:nvPr/>
        </p:nvPicPr>
        <p:blipFill>
          <a:blip r:embed="rId1" cstate="print"/>
          <a:srcRect/>
          <a:stretch>
            <a:fillRect/>
          </a:stretch>
        </p:blipFill>
        <p:spPr bwMode="auto">
          <a:xfrm>
            <a:off x="4139952" y="3068960"/>
            <a:ext cx="4161309" cy="3077161"/>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Title 1"/>
          <p:cNvSpPr>
            <a:spLocks noGrp="1"/>
          </p:cNvSpPr>
          <p:nvPr>
            <p:ph type="title"/>
          </p:nvPr>
        </p:nvSpPr>
        <p:spPr/>
        <p:txBody>
          <a:bodyPr vert="horz" wrap="square" lIns="91440" tIns="45720" rIns="91440" bIns="45720" anchor="ctr" anchorCtr="0"/>
          <a:p>
            <a:pPr eaLnBrk="1" hangingPunct="1"/>
            <a:endParaRPr lang="zh-CN" altLang="en-US" dirty="0"/>
          </a:p>
        </p:txBody>
      </p:sp>
      <p:sp>
        <p:nvSpPr>
          <p:cNvPr id="44035" name="Content Placeholder 2"/>
          <p:cNvSpPr>
            <a:spLocks noGrp="1"/>
          </p:cNvSpPr>
          <p:nvPr>
            <p:ph idx="1"/>
          </p:nvPr>
        </p:nvSpPr>
        <p:spPr/>
        <p:txBody>
          <a:bodyPr vert="horz" wrap="square" lIns="91440" tIns="45720" rIns="91440" bIns="45720" anchor="t" anchorCtr="0"/>
          <a:p>
            <a:pPr eaLnBrk="1" hangingPunct="1"/>
            <a:endParaRPr lang="zh-CN" altLang="en-US" dirty="0"/>
          </a:p>
        </p:txBody>
      </p:sp>
      <p:pic>
        <p:nvPicPr>
          <p:cNvPr id="44036" name="Picture 3"/>
          <p:cNvPicPr>
            <a:picLocks noChangeAspect="1"/>
          </p:cNvPicPr>
          <p:nvPr/>
        </p:nvPicPr>
        <p:blipFill>
          <a:blip r:embed="rId1"/>
          <a:stretch>
            <a:fillRect/>
          </a:stretch>
        </p:blipFill>
        <p:spPr>
          <a:xfrm>
            <a:off x="323850" y="476250"/>
            <a:ext cx="8164513" cy="1698625"/>
          </a:xfrm>
          <a:prstGeom prst="rect">
            <a:avLst/>
          </a:prstGeom>
          <a:noFill/>
          <a:ln w="9525">
            <a:noFill/>
          </a:ln>
        </p:spPr>
      </p:pic>
      <p:pic>
        <p:nvPicPr>
          <p:cNvPr id="44037" name="Picture 4"/>
          <p:cNvPicPr>
            <a:picLocks noChangeAspect="1"/>
          </p:cNvPicPr>
          <p:nvPr/>
        </p:nvPicPr>
        <p:blipFill>
          <a:blip r:embed="rId2"/>
          <a:stretch>
            <a:fillRect/>
          </a:stretch>
        </p:blipFill>
        <p:spPr>
          <a:xfrm>
            <a:off x="827088" y="2205038"/>
            <a:ext cx="4360862" cy="749300"/>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Title 1"/>
          <p:cNvSpPr>
            <a:spLocks noGrp="1"/>
          </p:cNvSpPr>
          <p:nvPr>
            <p:ph type="title"/>
          </p:nvPr>
        </p:nvSpPr>
        <p:spPr/>
        <p:txBody>
          <a:bodyPr vert="horz" wrap="square" lIns="91440" tIns="45720" rIns="91440" bIns="45720" anchor="ctr" anchorCtr="0"/>
          <a:p>
            <a:pPr eaLnBrk="1" hangingPunct="1"/>
            <a:endParaRPr lang="zh-CN" altLang="en-US" dirty="0"/>
          </a:p>
        </p:txBody>
      </p:sp>
      <p:sp>
        <p:nvSpPr>
          <p:cNvPr id="45059" name="Content Placeholder 2"/>
          <p:cNvSpPr>
            <a:spLocks noGrp="1"/>
          </p:cNvSpPr>
          <p:nvPr>
            <p:ph idx="1"/>
          </p:nvPr>
        </p:nvSpPr>
        <p:spPr/>
        <p:txBody>
          <a:bodyPr vert="horz" wrap="square" lIns="91440" tIns="45720" rIns="91440" bIns="45720" anchor="t" anchorCtr="0"/>
          <a:p>
            <a:pPr eaLnBrk="1" hangingPunct="1"/>
            <a:endParaRPr lang="zh-CN" altLang="en-US" dirty="0"/>
          </a:p>
        </p:txBody>
      </p:sp>
      <p:pic>
        <p:nvPicPr>
          <p:cNvPr id="45060" name="Picture 3"/>
          <p:cNvPicPr>
            <a:picLocks noChangeAspect="1"/>
          </p:cNvPicPr>
          <p:nvPr/>
        </p:nvPicPr>
        <p:blipFill>
          <a:blip r:embed="rId1"/>
          <a:stretch>
            <a:fillRect/>
          </a:stretch>
        </p:blipFill>
        <p:spPr>
          <a:xfrm>
            <a:off x="-19050" y="765175"/>
            <a:ext cx="8780463" cy="4665663"/>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p:cNvSpPr>
          <p:nvPr>
            <p:ph type="title"/>
          </p:nvPr>
        </p:nvSpPr>
        <p:spPr/>
        <p:txBody>
          <a:bodyPr vert="horz" wrap="square" lIns="91440" tIns="45720" rIns="91440" bIns="45720" anchor="ctr" anchorCtr="0"/>
          <a:p>
            <a:pPr eaLnBrk="1" hangingPunct="1"/>
            <a:r>
              <a:rPr lang="zh-CN" altLang="en-US" dirty="0"/>
              <a:t>第一个</a:t>
            </a:r>
            <a:r>
              <a:rPr lang="en-US" altLang="zh-CN" dirty="0"/>
              <a:t>NP</a:t>
            </a:r>
            <a:r>
              <a:rPr lang="zh-CN" altLang="en-US" dirty="0"/>
              <a:t>完全问题：</a:t>
            </a:r>
            <a:r>
              <a:rPr lang="en-US" altLang="zh-CN" dirty="0"/>
              <a:t>Cook1971</a:t>
            </a:r>
            <a:endParaRPr lang="en-US" altLang="zh-CN" dirty="0"/>
          </a:p>
        </p:txBody>
      </p:sp>
      <p:pic>
        <p:nvPicPr>
          <p:cNvPr id="46083" name="Picture 5"/>
          <p:cNvPicPr>
            <a:picLocks noChangeAspect="1"/>
          </p:cNvPicPr>
          <p:nvPr>
            <p:ph sz="half" idx="1"/>
          </p:nvPr>
        </p:nvPicPr>
        <p:blipFill>
          <a:blip r:embed="rId1"/>
          <a:srcRect/>
          <a:stretch>
            <a:fillRect/>
          </a:stretch>
        </p:blipFill>
        <p:spPr>
          <a:xfrm>
            <a:off x="457200" y="3541713"/>
            <a:ext cx="4038600" cy="641350"/>
          </a:xfrm>
        </p:spPr>
      </p:pic>
      <p:sp>
        <p:nvSpPr>
          <p:cNvPr id="46084" name="Text Box 7"/>
          <p:cNvSpPr txBox="1"/>
          <p:nvPr/>
        </p:nvSpPr>
        <p:spPr>
          <a:xfrm>
            <a:off x="611188" y="2133600"/>
            <a:ext cx="7129462" cy="2292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lvl="0" eaLnBrk="1" hangingPunct="1">
              <a:spcBef>
                <a:spcPct val="50000"/>
              </a:spcBef>
              <a:buNone/>
            </a:pPr>
            <a:r>
              <a:rPr lang="zh-CN" altLang="en-US" sz="1800" dirty="0"/>
              <a:t>一个逻辑公式被认为是 </a:t>
            </a:r>
            <a:r>
              <a:rPr lang="en-US" altLang="zh-CN" sz="1800" dirty="0"/>
              <a:t>DNF </a:t>
            </a:r>
            <a:r>
              <a:rPr lang="zh-CN" altLang="en-US" sz="1800" dirty="0"/>
              <a:t>的，</a:t>
            </a:r>
            <a:r>
              <a:rPr lang="zh-CN" altLang="en-US" sz="1800" dirty="0">
                <a:hlinkClick r:id="rId2" tooltip="当且仅当"/>
              </a:rPr>
              <a:t>当且仅当</a:t>
            </a:r>
            <a:r>
              <a:rPr lang="zh-CN" altLang="en-US" sz="1800" dirty="0"/>
              <a:t>它是一个或多个</a:t>
            </a:r>
            <a:r>
              <a:rPr lang="zh-CN" altLang="en-US" sz="1800" dirty="0">
                <a:hlinkClick r:id="rId3" tooltip="文字 (数理逻辑)"/>
              </a:rPr>
              <a:t>文字</a:t>
            </a:r>
            <a:r>
              <a:rPr lang="zh-CN" altLang="en-US" sz="1800" dirty="0"/>
              <a:t>的一个或多个</a:t>
            </a:r>
            <a:r>
              <a:rPr lang="zh-CN" altLang="en-US" sz="1800" dirty="0">
                <a:hlinkClick r:id="rId4" tooltip="逻辑合取"/>
              </a:rPr>
              <a:t>合取</a:t>
            </a:r>
            <a:r>
              <a:rPr lang="zh-CN" altLang="en-US" sz="1800" dirty="0"/>
              <a:t>的</a:t>
            </a:r>
            <a:r>
              <a:rPr lang="zh-CN" altLang="en-US" sz="1800" dirty="0">
                <a:hlinkClick r:id="rId5" tooltip="逻辑析取"/>
              </a:rPr>
              <a:t>析取</a:t>
            </a:r>
            <a:r>
              <a:rPr lang="zh-CN" altLang="en-US" sz="1800" dirty="0"/>
              <a:t>。 </a:t>
            </a:r>
            <a:endParaRPr lang="zh-CN" altLang="en-US" sz="1800" dirty="0"/>
          </a:p>
          <a:p>
            <a:pPr lvl="0" eaLnBrk="1" hangingPunct="1">
              <a:spcBef>
                <a:spcPct val="50000"/>
              </a:spcBef>
              <a:buNone/>
            </a:pPr>
            <a:endParaRPr lang="zh-CN" altLang="en-US" sz="1800" dirty="0"/>
          </a:p>
          <a:p>
            <a:pPr lvl="0" eaLnBrk="1" hangingPunct="1">
              <a:spcBef>
                <a:spcPct val="50000"/>
              </a:spcBef>
              <a:buNone/>
            </a:pPr>
            <a:endParaRPr lang="zh-CN" altLang="en-US" sz="1800" b="1" dirty="0"/>
          </a:p>
          <a:p>
            <a:pPr lvl="0" eaLnBrk="1" hangingPunct="1">
              <a:spcBef>
                <a:spcPct val="50000"/>
              </a:spcBef>
              <a:buNone/>
            </a:pPr>
            <a:endParaRPr lang="zh-CN" altLang="en-US" sz="1800" dirty="0"/>
          </a:p>
          <a:p>
            <a:pPr lvl="0" eaLnBrk="1" hangingPunct="1">
              <a:spcBef>
                <a:spcPct val="50000"/>
              </a:spcBef>
              <a:buNone/>
            </a:pPr>
            <a:endParaRPr lang="en-US" altLang="zh-CN" sz="1800" dirty="0"/>
          </a:p>
        </p:txBody>
      </p:sp>
      <p:pic>
        <p:nvPicPr>
          <p:cNvPr id="46085" name="Picture 14" descr="(A \and \neg B \and \neg C) \or (\neg D \and E \and F)"/>
          <p:cNvPicPr>
            <a:picLocks noChangeAspect="1"/>
          </p:cNvPicPr>
          <p:nvPr/>
        </p:nvPicPr>
        <p:blipFill>
          <a:blip r:embed="rId6"/>
          <a:stretch>
            <a:fillRect/>
          </a:stretch>
        </p:blipFill>
        <p:spPr>
          <a:xfrm>
            <a:off x="827088" y="3141663"/>
            <a:ext cx="2590800" cy="200025"/>
          </a:xfrm>
          <a:prstGeom prst="rect">
            <a:avLst/>
          </a:prstGeom>
          <a:noFill/>
          <a:ln w="9525">
            <a:noFill/>
          </a:ln>
        </p:spPr>
      </p:pic>
      <p:sp>
        <p:nvSpPr>
          <p:cNvPr id="46086" name="Text Box 16"/>
          <p:cNvSpPr txBox="1"/>
          <p:nvPr/>
        </p:nvSpPr>
        <p:spPr>
          <a:xfrm>
            <a:off x="468313" y="4365625"/>
            <a:ext cx="6840537" cy="14668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lvl="0" eaLnBrk="1" hangingPunct="1">
              <a:spcBef>
                <a:spcPct val="50000"/>
              </a:spcBef>
              <a:buNone/>
            </a:pPr>
            <a:r>
              <a:rPr lang="zh-CN" altLang="en-US" sz="1800" dirty="0"/>
              <a:t>永真式：某个逻辑公式总是为真</a:t>
            </a:r>
            <a:endParaRPr lang="zh-CN" altLang="en-US" sz="1800" dirty="0"/>
          </a:p>
          <a:p>
            <a:pPr lvl="0" eaLnBrk="1" hangingPunct="1">
              <a:spcBef>
                <a:spcPct val="50000"/>
              </a:spcBef>
              <a:buNone/>
            </a:pPr>
            <a:r>
              <a:rPr lang="zh-CN" altLang="en-US" sz="1800" dirty="0"/>
              <a:t>矛盾式：某个逻辑公式总是为假</a:t>
            </a:r>
            <a:endParaRPr lang="zh-CN" altLang="en-US" sz="1800" dirty="0"/>
          </a:p>
          <a:p>
            <a:pPr lvl="0" eaLnBrk="1" hangingPunct="1">
              <a:spcBef>
                <a:spcPct val="50000"/>
              </a:spcBef>
              <a:buNone/>
            </a:pPr>
            <a:r>
              <a:rPr lang="zh-CN" altLang="en-US" sz="1800" dirty="0"/>
              <a:t>可满足式：若至少存在一个赋值使某个逻辑公式为真，则该逻辑公式为可满足式</a:t>
            </a:r>
            <a:endParaRPr lang="zh-CN" altLang="en-US" sz="1800" dirty="0"/>
          </a:p>
        </p:txBody>
      </p:sp>
      <p:graphicFrame>
        <p:nvGraphicFramePr>
          <p:cNvPr id="46087" name="Object 17"/>
          <p:cNvGraphicFramePr>
            <a:graphicFrameLocks noChangeAspect="1"/>
          </p:cNvGraphicFramePr>
          <p:nvPr>
            <p:ph sz="half" idx="2"/>
          </p:nvPr>
        </p:nvGraphicFramePr>
        <p:xfrm>
          <a:off x="2124075" y="5781675"/>
          <a:ext cx="4103688" cy="601663"/>
        </p:xfrm>
        <a:graphic>
          <a:graphicData uri="http://schemas.openxmlformats.org/presentationml/2006/ole">
            <mc:AlternateContent xmlns:mc="http://schemas.openxmlformats.org/markup-compatibility/2006">
              <mc:Choice xmlns:v="urn:schemas-microsoft-com:vml" Requires="v">
                <p:oleObj spid="_x0000_s3076" name="" r:id="rId7" imgW="1384300" imgH="203200" progId="Equation.DSMT4">
                  <p:embed/>
                </p:oleObj>
              </mc:Choice>
              <mc:Fallback>
                <p:oleObj name="" r:id="rId7" imgW="1384300" imgH="203200" progId="Equation.DSMT4">
                  <p:embed/>
                  <p:pic>
                    <p:nvPicPr>
                      <p:cNvPr id="0" name="图片 3075"/>
                      <p:cNvPicPr/>
                      <p:nvPr/>
                    </p:nvPicPr>
                    <p:blipFill>
                      <a:blip r:embed="rId8"/>
                      <a:srcRect/>
                      <a:stretch>
                        <a:fillRect/>
                      </a:stretch>
                    </p:blipFill>
                    <p:spPr>
                      <a:xfrm>
                        <a:off x="2124075" y="5781675"/>
                        <a:ext cx="4103688" cy="601663"/>
                      </a:xfrm>
                      <a:prstGeom prst="rect">
                        <a:avLst/>
                      </a:prstGeom>
                      <a:noFill/>
                      <a:ln w="38100">
                        <a:miter/>
                      </a:ln>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10"/>
          <p:cNvSpPr>
            <a:spLocks noGrp="1"/>
          </p:cNvSpPr>
          <p:nvPr>
            <p:ph type="title"/>
          </p:nvPr>
        </p:nvSpPr>
        <p:spPr/>
        <p:txBody>
          <a:bodyPr vert="horz" wrap="square" lIns="91440" tIns="45720" rIns="91440" bIns="45720" anchor="ctr" anchorCtr="0"/>
          <a:p>
            <a:pPr eaLnBrk="1" hangingPunct="1"/>
            <a:r>
              <a:rPr lang="en-US" altLang="zh-CN" dirty="0"/>
              <a:t>{DNF</a:t>
            </a:r>
            <a:r>
              <a:rPr lang="zh-CN" altLang="en-US" dirty="0"/>
              <a:t>永真式</a:t>
            </a:r>
            <a:r>
              <a:rPr lang="en-US" altLang="zh-CN" dirty="0"/>
              <a:t>}</a:t>
            </a:r>
            <a:r>
              <a:rPr lang="zh-CN" altLang="en-US" dirty="0"/>
              <a:t>是</a:t>
            </a:r>
            <a:r>
              <a:rPr lang="en-US" altLang="zh-CN" dirty="0"/>
              <a:t>NP</a:t>
            </a:r>
            <a:r>
              <a:rPr lang="zh-CN" altLang="en-US" dirty="0"/>
              <a:t>完全问题</a:t>
            </a:r>
            <a:endParaRPr lang="zh-CN" altLang="en-US" dirty="0"/>
          </a:p>
        </p:txBody>
      </p:sp>
      <p:pic>
        <p:nvPicPr>
          <p:cNvPr id="47107" name="Picture 5"/>
          <p:cNvPicPr>
            <a:picLocks noChangeAspect="1"/>
          </p:cNvPicPr>
          <p:nvPr>
            <p:ph sz="half" idx="1"/>
          </p:nvPr>
        </p:nvPicPr>
        <p:blipFill>
          <a:blip r:embed="rId1"/>
          <a:srcRect/>
          <a:stretch>
            <a:fillRect/>
          </a:stretch>
        </p:blipFill>
        <p:spPr>
          <a:xfrm>
            <a:off x="1476375" y="1484313"/>
            <a:ext cx="5975350" cy="1287462"/>
          </a:xfrm>
        </p:spPr>
      </p:pic>
      <p:pic>
        <p:nvPicPr>
          <p:cNvPr id="47108" name="Picture 9"/>
          <p:cNvPicPr>
            <a:picLocks noChangeAspect="1"/>
          </p:cNvPicPr>
          <p:nvPr>
            <p:ph sz="half" idx="2"/>
          </p:nvPr>
        </p:nvPicPr>
        <p:blipFill>
          <a:blip r:embed="rId2"/>
          <a:srcRect/>
          <a:stretch>
            <a:fillRect/>
          </a:stretch>
        </p:blipFill>
        <p:spPr>
          <a:xfrm>
            <a:off x="1692275" y="2781300"/>
            <a:ext cx="5543550" cy="3656013"/>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p:cNvSpPr>
          <p:nvPr>
            <p:ph type="title"/>
          </p:nvPr>
        </p:nvSpPr>
        <p:spPr/>
        <p:txBody>
          <a:bodyPr vert="horz" wrap="square" lIns="91440" tIns="45720" rIns="91440" bIns="45720" anchor="ctr" anchorCtr="0"/>
          <a:p>
            <a:pPr eaLnBrk="1" hangingPunct="1"/>
            <a:r>
              <a:rPr lang="en-US" altLang="zh-CN" dirty="0"/>
              <a:t>SATI</a:t>
            </a:r>
            <a:r>
              <a:rPr lang="en-US" altLang="zh-CN" dirty="0">
                <a:hlinkClick r:id="rId1"/>
              </a:rPr>
              <a:t>sf</a:t>
            </a:r>
            <a:r>
              <a:rPr lang="en-US" altLang="zh-CN" dirty="0"/>
              <a:t>IBILITY is NP-complete</a:t>
            </a:r>
            <a:endParaRPr lang="en-US" altLang="zh-CN" dirty="0"/>
          </a:p>
        </p:txBody>
      </p:sp>
      <p:sp>
        <p:nvSpPr>
          <p:cNvPr id="48131" name="Rectangle 3"/>
          <p:cNvSpPr>
            <a:spLocks noGrp="1"/>
          </p:cNvSpPr>
          <p:nvPr>
            <p:ph idx="1"/>
          </p:nvPr>
        </p:nvSpPr>
        <p:spPr/>
        <p:txBody>
          <a:bodyPr vert="horz" wrap="square" lIns="91440" tIns="45720" rIns="91440" bIns="45720" anchor="t" anchorCtr="0"/>
          <a:p>
            <a:pPr eaLnBrk="1" hangingPunct="1"/>
            <a:r>
              <a:rPr lang="zh-CN" altLang="en-US" dirty="0"/>
              <a:t>可满足性问题是</a:t>
            </a:r>
            <a:r>
              <a:rPr lang="en-US" altLang="zh-CN" dirty="0"/>
              <a:t>NP</a:t>
            </a:r>
            <a:r>
              <a:rPr lang="zh-CN" altLang="en-US" dirty="0"/>
              <a:t>完全问题</a:t>
            </a:r>
            <a:endParaRPr lang="zh-CN" altLang="en-US" dirty="0"/>
          </a:p>
          <a:p>
            <a:pPr eaLnBrk="1" hangingPunct="1"/>
            <a:r>
              <a:rPr lang="zh-CN" altLang="en-US" dirty="0"/>
              <a:t>可满足性问题：</a:t>
            </a:r>
            <a:r>
              <a:rPr lang="en-US" altLang="zh-CN" dirty="0"/>
              <a:t>given the expression, is there some assignment of </a:t>
            </a:r>
            <a:r>
              <a:rPr lang="en-US" altLang="zh-CN" i="1" dirty="0"/>
              <a:t>TRUE</a:t>
            </a:r>
            <a:r>
              <a:rPr lang="en-US" altLang="zh-CN" dirty="0"/>
              <a:t> and </a:t>
            </a:r>
            <a:r>
              <a:rPr lang="en-US" altLang="zh-CN" i="1" dirty="0"/>
              <a:t>FALSE</a:t>
            </a:r>
            <a:r>
              <a:rPr lang="en-US" altLang="zh-CN" dirty="0"/>
              <a:t> values to the variables that will make the entire expression true?  </a:t>
            </a:r>
            <a:endParaRPr lang="en-US" altLang="zh-CN" dirty="0"/>
          </a:p>
          <a:p>
            <a:pPr eaLnBrk="1" hangingPunct="1"/>
            <a:r>
              <a:rPr lang="en-US" altLang="zh-CN" dirty="0"/>
              <a:t>F1={ (x1 ∨x2 ∨x3),(¬x1∨x2),(¬x2∨x3), (¬x3∨x1),(¬x1 ∨¬x2∨ ¬x3)  }</a:t>
            </a:r>
            <a:endParaRPr lang="en-US"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p:nvPr>
        </p:nvSpPr>
        <p:spPr>
          <a:xfrm>
            <a:off x="457200" y="292100"/>
            <a:ext cx="8231188" cy="1079500"/>
          </a:xfrm>
        </p:spPr>
        <p:txBody>
          <a:bodyPr vert="horz" wrap="square" lIns="91440" tIns="45720" rIns="91440" bIns="45720" anchor="ctr" anchorCtr="0"/>
          <a:p>
            <a:pPr eaLnBrk="1" hangingPunct="1"/>
            <a:r>
              <a:rPr lang="en-US" altLang="zh-CN" b="1" dirty="0">
                <a:solidFill>
                  <a:schemeClr val="tx1"/>
                </a:solidFill>
                <a:latin typeface="Times New Roman" panose="02020603050405020304" pitchFamily="18" charset="0"/>
              </a:rPr>
              <a:t>3SAT</a:t>
            </a:r>
            <a:endParaRPr lang="en-US" altLang="zh-CN" b="1" dirty="0">
              <a:solidFill>
                <a:schemeClr val="tx1"/>
              </a:solidFill>
              <a:latin typeface="Times New Roman" panose="02020603050405020304" pitchFamily="18" charset="0"/>
            </a:endParaRPr>
          </a:p>
        </p:txBody>
      </p:sp>
      <p:sp>
        <p:nvSpPr>
          <p:cNvPr id="49155" name="Text Box 3"/>
          <p:cNvSpPr txBox="1"/>
          <p:nvPr/>
        </p:nvSpPr>
        <p:spPr>
          <a:xfrm>
            <a:off x="468313" y="1335088"/>
            <a:ext cx="8334375" cy="4765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lvl="0" eaLnBrk="1" hangingPunct="1">
              <a:lnSpc>
                <a:spcPct val="120000"/>
              </a:lnSpc>
              <a:spcBef>
                <a:spcPct val="0"/>
              </a:spcBef>
              <a:buNone/>
            </a:pPr>
            <a:r>
              <a:rPr lang="zh-CN" altLang="en-US" b="1" dirty="0">
                <a:solidFill>
                  <a:srgbClr val="FF3300"/>
                </a:solidFill>
                <a:latin typeface="Times New Roman" panose="02020603050405020304" pitchFamily="18" charset="0"/>
              </a:rPr>
              <a:t>文字</a:t>
            </a:r>
            <a:r>
              <a:rPr lang="en-US" altLang="zh-CN" b="1" dirty="0">
                <a:latin typeface="Times New Roman" panose="02020603050405020304" pitchFamily="18" charset="0"/>
              </a:rPr>
              <a:t>:</a:t>
            </a:r>
            <a:r>
              <a:rPr lang="zh-CN" altLang="en-US" b="1" dirty="0">
                <a:latin typeface="Times New Roman" panose="02020603050405020304" pitchFamily="18" charset="0"/>
              </a:rPr>
              <a:t>一个布尔变量或它的非</a:t>
            </a:r>
            <a:r>
              <a:rPr lang="en-US" altLang="zh-CN" b="1" dirty="0">
                <a:latin typeface="Times New Roman" panose="02020603050405020304" pitchFamily="18" charset="0"/>
              </a:rPr>
              <a:t>,</a:t>
            </a:r>
            <a:r>
              <a:rPr lang="zh-CN" altLang="en-US" b="1" dirty="0">
                <a:latin typeface="Times New Roman" panose="02020603050405020304" pitchFamily="18" charset="0"/>
              </a:rPr>
              <a:t>如</a:t>
            </a:r>
            <a:r>
              <a:rPr lang="en-US" altLang="zh-CN" b="1" dirty="0">
                <a:latin typeface="Times New Roman" panose="02020603050405020304" pitchFamily="18" charset="0"/>
              </a:rPr>
              <a:t>x</a:t>
            </a:r>
            <a:r>
              <a:rPr lang="zh-CN" altLang="en-US" b="1" dirty="0">
                <a:latin typeface="Times New Roman" panose="02020603050405020304" pitchFamily="18" charset="0"/>
              </a:rPr>
              <a:t>或</a:t>
            </a:r>
            <a:r>
              <a:rPr lang="zh-CN" altLang="en-US"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sym typeface="Symbol" panose="05050102010706020507" pitchFamily="18" charset="2"/>
              </a:rPr>
              <a:t>x.</a:t>
            </a:r>
            <a:endParaRPr lang="en-US" altLang="zh-CN" b="1" dirty="0">
              <a:latin typeface="Times New Roman" panose="02020603050405020304" pitchFamily="18" charset="0"/>
              <a:sym typeface="Symbol" panose="05050102010706020507" pitchFamily="18" charset="2"/>
            </a:endParaRPr>
          </a:p>
          <a:p>
            <a:pPr lvl="0" eaLnBrk="1" hangingPunct="1">
              <a:lnSpc>
                <a:spcPct val="120000"/>
              </a:lnSpc>
              <a:spcBef>
                <a:spcPct val="0"/>
              </a:spcBef>
              <a:buNone/>
            </a:pPr>
            <a:r>
              <a:rPr lang="zh-CN" altLang="en-US" b="1" dirty="0">
                <a:solidFill>
                  <a:srgbClr val="FF3300"/>
                </a:solidFill>
                <a:latin typeface="Times New Roman" panose="02020603050405020304" pitchFamily="18" charset="0"/>
                <a:sym typeface="Symbol" panose="05050102010706020507" pitchFamily="18" charset="2"/>
              </a:rPr>
              <a:t>子句</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由连接的若干文字</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如</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1</a:t>
            </a:r>
            <a:r>
              <a:rPr lang="en-US" altLang="zh-CN" b="1" dirty="0">
                <a:solidFill>
                  <a:srgbClr val="FF3300"/>
                </a:solidFill>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2</a:t>
            </a:r>
            <a:r>
              <a:rPr lang="en-US" altLang="zh-CN" b="1" dirty="0">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3</a:t>
            </a:r>
            <a:r>
              <a:rPr lang="en-US" altLang="zh-CN" b="1" dirty="0">
                <a:solidFill>
                  <a:srgbClr val="FF3300"/>
                </a:solidFill>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4</a:t>
            </a:r>
            <a:r>
              <a:rPr lang="en-US" altLang="zh-CN" b="1" dirty="0">
                <a:latin typeface="Times New Roman" panose="02020603050405020304" pitchFamily="18" charset="0"/>
                <a:sym typeface="Symbol" panose="05050102010706020507" pitchFamily="18" charset="2"/>
              </a:rPr>
              <a:t>.</a:t>
            </a:r>
            <a:endParaRPr lang="en-US" altLang="zh-CN" b="1" dirty="0">
              <a:latin typeface="Times New Roman" panose="02020603050405020304" pitchFamily="18" charset="0"/>
              <a:sym typeface="Symbol" panose="05050102010706020507" pitchFamily="18" charset="2"/>
            </a:endParaRPr>
          </a:p>
          <a:p>
            <a:pPr lvl="0" eaLnBrk="1" hangingPunct="1">
              <a:lnSpc>
                <a:spcPct val="120000"/>
              </a:lnSpc>
              <a:spcBef>
                <a:spcPct val="0"/>
              </a:spcBef>
              <a:buNone/>
            </a:pPr>
            <a:r>
              <a:rPr lang="zh-CN" altLang="en-US" b="1" dirty="0">
                <a:solidFill>
                  <a:srgbClr val="FF3300"/>
                </a:solidFill>
                <a:latin typeface="Times New Roman" panose="02020603050405020304" pitchFamily="18" charset="0"/>
                <a:sym typeface="Symbol" panose="05050102010706020507" pitchFamily="18" charset="2"/>
              </a:rPr>
              <a:t>合取范式</a:t>
            </a:r>
            <a:r>
              <a:rPr lang="en-US" altLang="zh-CN" b="1" dirty="0">
                <a:solidFill>
                  <a:srgbClr val="FF3300"/>
                </a:solidFill>
                <a:latin typeface="Times New Roman" panose="02020603050405020304" pitchFamily="18" charset="0"/>
                <a:sym typeface="Symbol" panose="05050102010706020507" pitchFamily="18" charset="2"/>
              </a:rPr>
              <a:t>(cnf</a:t>
            </a:r>
            <a:r>
              <a:rPr lang="zh-CN" altLang="en-US" b="1" dirty="0">
                <a:solidFill>
                  <a:srgbClr val="FF3300"/>
                </a:solidFill>
                <a:latin typeface="Times New Roman" panose="02020603050405020304" pitchFamily="18" charset="0"/>
                <a:sym typeface="Symbol" panose="05050102010706020507" pitchFamily="18" charset="2"/>
              </a:rPr>
              <a:t>公式</a:t>
            </a:r>
            <a:r>
              <a:rPr lang="en-US" altLang="zh-CN" b="1" dirty="0">
                <a:solidFill>
                  <a:srgbClr val="FF3300"/>
                </a:solidFill>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由</a:t>
            </a:r>
            <a:r>
              <a:rPr lang="zh-CN" altLang="en-US" b="1" dirty="0">
                <a:solidFill>
                  <a:srgbClr val="FF3300"/>
                </a:solidFill>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连接的若干子句</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如</a:t>
            </a:r>
            <a:endParaRPr lang="zh-CN" altLang="en-US" b="1" dirty="0">
              <a:latin typeface="Times New Roman" panose="02020603050405020304" pitchFamily="18" charset="0"/>
              <a:sym typeface="Symbol" panose="05050102010706020507" pitchFamily="18" charset="2"/>
            </a:endParaRPr>
          </a:p>
          <a:p>
            <a:pPr lvl="0" eaLnBrk="1" hangingPunct="1">
              <a:lnSpc>
                <a:spcPct val="120000"/>
              </a:lnSpc>
              <a:spcBef>
                <a:spcPct val="0"/>
              </a:spcBef>
              <a:buNone/>
            </a:pP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1</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2</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3</a:t>
            </a:r>
            <a:r>
              <a:rPr lang="en-US" altLang="zh-CN" b="1" dirty="0">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2</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3</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4</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5</a:t>
            </a:r>
            <a:r>
              <a:rPr lang="en-US" altLang="zh-CN" b="1" dirty="0">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4</a:t>
            </a:r>
            <a:r>
              <a:rPr lang="en-US" altLang="zh-CN" b="1" dirty="0">
                <a:latin typeface="Times New Roman" panose="02020603050405020304" pitchFamily="18" charset="0"/>
                <a:sym typeface="Symbol" panose="05050102010706020507" pitchFamily="18" charset="2"/>
              </a:rPr>
              <a:t>)x</a:t>
            </a:r>
            <a:r>
              <a:rPr lang="en-US" altLang="zh-CN" b="1" baseline="-25000" dirty="0">
                <a:latin typeface="Times New Roman" panose="02020603050405020304" pitchFamily="18" charset="0"/>
                <a:sym typeface="Symbol" panose="05050102010706020507" pitchFamily="18" charset="2"/>
              </a:rPr>
              <a:t>5</a:t>
            </a:r>
            <a:r>
              <a:rPr lang="en-US" altLang="zh-CN" b="1" dirty="0">
                <a:latin typeface="Times New Roman" panose="02020603050405020304" pitchFamily="18" charset="0"/>
                <a:sym typeface="Symbol" panose="05050102010706020507" pitchFamily="18" charset="2"/>
              </a:rPr>
              <a:t>)</a:t>
            </a:r>
            <a:r>
              <a:rPr lang="en-US" altLang="zh-CN" b="1" dirty="0">
                <a:solidFill>
                  <a:schemeClr val="accent2"/>
                </a:solidFill>
                <a:latin typeface="Times New Roman" panose="02020603050405020304" pitchFamily="18" charset="0"/>
                <a:sym typeface="Symbol" panose="05050102010706020507" pitchFamily="18" charset="2"/>
              </a:rPr>
              <a:t>.</a:t>
            </a:r>
            <a:endParaRPr lang="en-US" altLang="zh-CN" b="1" dirty="0">
              <a:solidFill>
                <a:schemeClr val="accent2"/>
              </a:solidFill>
              <a:latin typeface="Times New Roman" panose="02020603050405020304" pitchFamily="18" charset="0"/>
              <a:sym typeface="Symbol" panose="05050102010706020507" pitchFamily="18" charset="2"/>
            </a:endParaRPr>
          </a:p>
          <a:p>
            <a:pPr lvl="0" eaLnBrk="1" hangingPunct="1">
              <a:lnSpc>
                <a:spcPct val="120000"/>
              </a:lnSpc>
              <a:spcBef>
                <a:spcPct val="0"/>
              </a:spcBef>
              <a:buNone/>
            </a:pPr>
            <a:r>
              <a:rPr lang="en-US" altLang="zh-CN" b="1" dirty="0">
                <a:solidFill>
                  <a:srgbClr val="FF3300"/>
                </a:solidFill>
                <a:latin typeface="Times New Roman" panose="02020603050405020304" pitchFamily="18" charset="0"/>
                <a:sym typeface="Symbol" panose="05050102010706020507" pitchFamily="18" charset="2"/>
              </a:rPr>
              <a:t>3cnf</a:t>
            </a:r>
            <a:r>
              <a:rPr lang="zh-CN" altLang="en-US" b="1" dirty="0">
                <a:solidFill>
                  <a:srgbClr val="FF3300"/>
                </a:solidFill>
                <a:latin typeface="Times New Roman" panose="02020603050405020304" pitchFamily="18" charset="0"/>
                <a:sym typeface="Symbol" panose="05050102010706020507" pitchFamily="18" charset="2"/>
              </a:rPr>
              <a:t>公式</a:t>
            </a:r>
            <a:r>
              <a:rPr lang="en-US" altLang="zh-CN" b="1" dirty="0">
                <a:solidFill>
                  <a:schemeClr val="accent2"/>
                </a:solidFill>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所有子句为都由三个文字组成</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如</a:t>
            </a:r>
            <a:endParaRPr lang="zh-CN" altLang="en-US" b="1" dirty="0">
              <a:latin typeface="Times New Roman" panose="02020603050405020304" pitchFamily="18" charset="0"/>
              <a:sym typeface="Symbol" panose="05050102010706020507" pitchFamily="18" charset="2"/>
            </a:endParaRPr>
          </a:p>
          <a:p>
            <a:pPr lvl="0" eaLnBrk="1" hangingPunct="1">
              <a:lnSpc>
                <a:spcPct val="120000"/>
              </a:lnSpc>
              <a:spcBef>
                <a:spcPct val="0"/>
              </a:spcBef>
              <a:buNone/>
            </a:pPr>
            <a:r>
              <a:rPr lang="en-US" altLang="zh-CN" b="1" dirty="0">
                <a:solidFill>
                  <a:schemeClr val="accent2"/>
                </a:solidFill>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(x</a:t>
            </a:r>
            <a:r>
              <a:rPr lang="en-US" altLang="zh-CN" b="1" baseline="-25000" dirty="0">
                <a:solidFill>
                  <a:srgbClr val="FF3300"/>
                </a:solidFill>
                <a:latin typeface="Times New Roman" panose="02020603050405020304" pitchFamily="18" charset="0"/>
                <a:sym typeface="Symbol" panose="05050102010706020507" pitchFamily="18" charset="2"/>
              </a:rPr>
              <a:t>1</a:t>
            </a:r>
            <a:r>
              <a:rPr lang="en-US" altLang="zh-CN" b="1" dirty="0">
                <a:solidFill>
                  <a:srgbClr val="FF3300"/>
                </a:solidFill>
                <a:latin typeface="Times New Roman" panose="02020603050405020304" pitchFamily="18" charset="0"/>
                <a:sym typeface="Symbol" panose="05050102010706020507" pitchFamily="18" charset="2"/>
              </a:rPr>
              <a:t>)</a:t>
            </a:r>
            <a:r>
              <a:rPr lang="en-US" altLang="zh-CN" b="1" dirty="0">
                <a:solidFill>
                  <a:schemeClr val="accent2"/>
                </a:solidFill>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x</a:t>
            </a:r>
            <a:r>
              <a:rPr lang="en-US" altLang="zh-CN" b="1" baseline="-25000" dirty="0">
                <a:solidFill>
                  <a:srgbClr val="FF3300"/>
                </a:solidFill>
                <a:latin typeface="Times New Roman" panose="02020603050405020304" pitchFamily="18" charset="0"/>
                <a:sym typeface="Symbol" panose="05050102010706020507" pitchFamily="18" charset="2"/>
              </a:rPr>
              <a:t>2</a:t>
            </a:r>
            <a:r>
              <a:rPr lang="en-US" altLang="zh-CN" b="1" dirty="0">
                <a:solidFill>
                  <a:schemeClr val="accent2"/>
                </a:solidFill>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(x</a:t>
            </a:r>
            <a:r>
              <a:rPr lang="en-US" altLang="zh-CN" b="1" baseline="-25000" dirty="0">
                <a:solidFill>
                  <a:srgbClr val="FF3300"/>
                </a:solidFill>
                <a:latin typeface="Times New Roman" panose="02020603050405020304" pitchFamily="18" charset="0"/>
                <a:sym typeface="Symbol" panose="05050102010706020507" pitchFamily="18" charset="2"/>
              </a:rPr>
              <a:t>3</a:t>
            </a:r>
            <a:r>
              <a:rPr lang="en-US" altLang="zh-CN" b="1" dirty="0">
                <a:solidFill>
                  <a:srgbClr val="FF3300"/>
                </a:solidFill>
                <a:latin typeface="Times New Roman" panose="02020603050405020304" pitchFamily="18" charset="0"/>
                <a:sym typeface="Symbol" panose="05050102010706020507" pitchFamily="18" charset="2"/>
              </a:rPr>
              <a:t>)</a:t>
            </a:r>
            <a:r>
              <a:rPr lang="en-US" altLang="zh-CN" b="1" dirty="0">
                <a:solidFill>
                  <a:schemeClr val="accent2"/>
                </a:solidFill>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sym typeface="Symbol" panose="05050102010706020507" pitchFamily="18" charset="2"/>
              </a:rPr>
              <a:t></a:t>
            </a:r>
            <a:r>
              <a:rPr lang="en-US" altLang="zh-CN" b="1" dirty="0">
                <a:solidFill>
                  <a:schemeClr val="accent2"/>
                </a:solidFill>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(x</a:t>
            </a:r>
            <a:r>
              <a:rPr lang="en-US" altLang="zh-CN" b="1" baseline="-25000" dirty="0">
                <a:solidFill>
                  <a:srgbClr val="FF3300"/>
                </a:solidFill>
                <a:latin typeface="Times New Roman" panose="02020603050405020304" pitchFamily="18" charset="0"/>
                <a:sym typeface="Symbol" panose="05050102010706020507" pitchFamily="18" charset="2"/>
              </a:rPr>
              <a:t>3</a:t>
            </a:r>
            <a:r>
              <a:rPr lang="en-US" altLang="zh-CN" b="1" dirty="0">
                <a:solidFill>
                  <a:srgbClr val="FF3300"/>
                </a:solidFill>
                <a:latin typeface="Times New Roman" panose="02020603050405020304" pitchFamily="18" charset="0"/>
                <a:sym typeface="Symbol" panose="05050102010706020507" pitchFamily="18" charset="2"/>
              </a:rPr>
              <a:t>)</a:t>
            </a:r>
            <a:r>
              <a:rPr lang="en-US" altLang="zh-CN" b="1" dirty="0">
                <a:solidFill>
                  <a:schemeClr val="accent2"/>
                </a:solidFill>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x</a:t>
            </a:r>
            <a:r>
              <a:rPr lang="en-US" altLang="zh-CN" b="1" baseline="-25000" dirty="0">
                <a:solidFill>
                  <a:srgbClr val="FF3300"/>
                </a:solidFill>
                <a:latin typeface="Times New Roman" panose="02020603050405020304" pitchFamily="18" charset="0"/>
                <a:sym typeface="Symbol" panose="05050102010706020507" pitchFamily="18" charset="2"/>
              </a:rPr>
              <a:t>4</a:t>
            </a:r>
            <a:r>
              <a:rPr lang="en-US" altLang="zh-CN" b="1" dirty="0">
                <a:solidFill>
                  <a:schemeClr val="accent2"/>
                </a:solidFill>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x</a:t>
            </a:r>
            <a:r>
              <a:rPr lang="en-US" altLang="zh-CN" b="1" baseline="-25000" dirty="0">
                <a:solidFill>
                  <a:srgbClr val="FF3300"/>
                </a:solidFill>
                <a:latin typeface="Times New Roman" panose="02020603050405020304" pitchFamily="18" charset="0"/>
                <a:sym typeface="Symbol" panose="05050102010706020507" pitchFamily="18" charset="2"/>
              </a:rPr>
              <a:t>5</a:t>
            </a:r>
            <a:r>
              <a:rPr lang="en-US" altLang="zh-CN" b="1" dirty="0">
                <a:solidFill>
                  <a:schemeClr val="accent2"/>
                </a:solidFill>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sym typeface="Symbol" panose="05050102010706020507" pitchFamily="18" charset="2"/>
              </a:rPr>
              <a:t></a:t>
            </a:r>
            <a:r>
              <a:rPr lang="en-US" altLang="zh-CN" b="1" dirty="0">
                <a:solidFill>
                  <a:schemeClr val="accent2"/>
                </a:solidFill>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(x</a:t>
            </a:r>
            <a:r>
              <a:rPr lang="en-US" altLang="zh-CN" b="1" baseline="-25000" dirty="0">
                <a:solidFill>
                  <a:srgbClr val="FF3300"/>
                </a:solidFill>
                <a:latin typeface="Times New Roman" panose="02020603050405020304" pitchFamily="18" charset="0"/>
                <a:sym typeface="Symbol" panose="05050102010706020507" pitchFamily="18" charset="2"/>
              </a:rPr>
              <a:t>4</a:t>
            </a:r>
            <a:r>
              <a:rPr lang="en-US" altLang="zh-CN" b="1" dirty="0">
                <a:solidFill>
                  <a:srgbClr val="FF3300"/>
                </a:solidFill>
                <a:latin typeface="Times New Roman" panose="02020603050405020304" pitchFamily="18" charset="0"/>
                <a:sym typeface="Symbol" panose="05050102010706020507" pitchFamily="18" charset="2"/>
              </a:rPr>
              <a:t>)</a:t>
            </a:r>
            <a:r>
              <a:rPr lang="en-US" altLang="zh-CN" b="1" dirty="0">
                <a:solidFill>
                  <a:schemeClr val="accent2"/>
                </a:solidFill>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x</a:t>
            </a:r>
            <a:r>
              <a:rPr lang="en-US" altLang="zh-CN" b="1" baseline="-25000" dirty="0">
                <a:solidFill>
                  <a:srgbClr val="FF3300"/>
                </a:solidFill>
                <a:latin typeface="Times New Roman" panose="02020603050405020304" pitchFamily="18" charset="0"/>
                <a:sym typeface="Symbol" panose="05050102010706020507" pitchFamily="18" charset="2"/>
              </a:rPr>
              <a:t>5</a:t>
            </a:r>
            <a:r>
              <a:rPr lang="en-US" altLang="zh-CN" b="1" dirty="0">
                <a:solidFill>
                  <a:schemeClr val="accent2"/>
                </a:solidFill>
                <a:latin typeface="Times New Roman" panose="02020603050405020304" pitchFamily="18" charset="0"/>
                <a:sym typeface="Symbol" panose="05050102010706020507" pitchFamily="18" charset="2"/>
              </a:rPr>
              <a:t></a:t>
            </a:r>
            <a:r>
              <a:rPr lang="en-US" altLang="zh-CN" b="1" dirty="0">
                <a:solidFill>
                  <a:srgbClr val="FF3300"/>
                </a:solidFill>
                <a:latin typeface="Times New Roman" panose="02020603050405020304" pitchFamily="18" charset="0"/>
                <a:sym typeface="Symbol" panose="05050102010706020507" pitchFamily="18" charset="2"/>
              </a:rPr>
              <a:t>x</a:t>
            </a:r>
            <a:r>
              <a:rPr lang="en-US" altLang="zh-CN" b="1" baseline="-25000" dirty="0">
                <a:solidFill>
                  <a:srgbClr val="FF3300"/>
                </a:solidFill>
                <a:latin typeface="Times New Roman" panose="02020603050405020304" pitchFamily="18" charset="0"/>
                <a:sym typeface="Symbol" panose="05050102010706020507" pitchFamily="18" charset="2"/>
              </a:rPr>
              <a:t>5</a:t>
            </a:r>
            <a:r>
              <a:rPr lang="en-US" altLang="zh-CN" b="1" dirty="0">
                <a:solidFill>
                  <a:schemeClr val="accent2"/>
                </a:solidFill>
                <a:latin typeface="Times New Roman" panose="02020603050405020304" pitchFamily="18" charset="0"/>
                <a:sym typeface="Symbol" panose="05050102010706020507" pitchFamily="18" charset="2"/>
              </a:rPr>
              <a:t>)</a:t>
            </a:r>
            <a:endParaRPr lang="en-US" altLang="zh-CN" b="1" dirty="0">
              <a:latin typeface="Times New Roman" panose="02020603050405020304" pitchFamily="18" charset="0"/>
              <a:sym typeface="Symbol" panose="05050102010706020507" pitchFamily="18" charset="2"/>
            </a:endParaRPr>
          </a:p>
          <a:p>
            <a:pPr lvl="0" eaLnBrk="1" hangingPunct="1">
              <a:lnSpc>
                <a:spcPct val="120000"/>
              </a:lnSpc>
              <a:spcBef>
                <a:spcPct val="0"/>
              </a:spcBef>
              <a:buNone/>
            </a:pPr>
            <a:r>
              <a:rPr lang="en-US" altLang="zh-CN" b="1" dirty="0">
                <a:latin typeface="Times New Roman" panose="02020603050405020304" pitchFamily="18" charset="0"/>
                <a:sym typeface="Symbol" panose="05050102010706020507" pitchFamily="18" charset="2"/>
              </a:rPr>
              <a:t>3SAT={&lt;&gt;|</a:t>
            </a:r>
            <a:r>
              <a:rPr lang="zh-CN" altLang="en-US" b="1" dirty="0">
                <a:latin typeface="Times New Roman" panose="02020603050405020304" pitchFamily="18" charset="0"/>
                <a:sym typeface="Symbol" panose="05050102010706020507" pitchFamily="18" charset="2"/>
              </a:rPr>
              <a:t>是可满足的</a:t>
            </a:r>
            <a:r>
              <a:rPr lang="en-US" altLang="zh-CN" b="1" dirty="0">
                <a:latin typeface="Times New Roman" panose="02020603050405020304" pitchFamily="18" charset="0"/>
                <a:sym typeface="Symbol" panose="05050102010706020507" pitchFamily="18" charset="2"/>
              </a:rPr>
              <a:t>3cnf</a:t>
            </a:r>
            <a:r>
              <a:rPr lang="zh-CN" altLang="en-US" b="1" dirty="0">
                <a:latin typeface="Times New Roman" panose="02020603050405020304" pitchFamily="18" charset="0"/>
                <a:sym typeface="Symbol" panose="05050102010706020507" pitchFamily="18" charset="2"/>
              </a:rPr>
              <a:t>公式</a:t>
            </a:r>
            <a:r>
              <a:rPr lang="en-US" altLang="zh-CN" b="1" dirty="0">
                <a:latin typeface="Times New Roman" panose="02020603050405020304" pitchFamily="18" charset="0"/>
                <a:sym typeface="Symbol" panose="05050102010706020507" pitchFamily="18" charset="2"/>
              </a:rPr>
              <a:t>}</a:t>
            </a:r>
            <a:endParaRPr lang="en-US" altLang="zh-CN" b="1" dirty="0">
              <a:latin typeface="Times New Roman" panose="02020603050405020304" pitchFamily="18" charset="0"/>
              <a:sym typeface="Symbol" panose="05050102010706020507" pitchFamily="18" charset="2"/>
            </a:endParaRPr>
          </a:p>
          <a:p>
            <a:pPr lvl="0" eaLnBrk="1" hangingPunct="1">
              <a:lnSpc>
                <a:spcPct val="120000"/>
              </a:lnSpc>
              <a:spcBef>
                <a:spcPct val="0"/>
              </a:spcBef>
              <a:buNone/>
            </a:pPr>
            <a:r>
              <a:rPr lang="en-US" altLang="zh-CN" b="1" dirty="0">
                <a:latin typeface="Times New Roman" panose="02020603050405020304" pitchFamily="18" charset="0"/>
                <a:sym typeface="Symbol" panose="05050102010706020507" pitchFamily="18" charset="2"/>
              </a:rPr>
              <a:t>3SAT</a:t>
            </a:r>
            <a:r>
              <a:rPr lang="zh-CN" altLang="en-US" b="1" dirty="0">
                <a:latin typeface="Times New Roman" panose="02020603050405020304" pitchFamily="18" charset="0"/>
                <a:sym typeface="Symbol" panose="05050102010706020507" pitchFamily="18" charset="2"/>
              </a:rPr>
              <a:t>是</a:t>
            </a:r>
            <a:r>
              <a:rPr lang="en-US" altLang="zh-CN" b="1" dirty="0">
                <a:latin typeface="Times New Roman" panose="02020603050405020304" pitchFamily="18" charset="0"/>
                <a:sym typeface="Symbol" panose="05050102010706020507" pitchFamily="18" charset="2"/>
              </a:rPr>
              <a:t>NPC, CLIQUE</a:t>
            </a:r>
            <a:r>
              <a:rPr lang="zh-CN" altLang="en-US" b="1" dirty="0">
                <a:latin typeface="Times New Roman" panose="02020603050405020304" pitchFamily="18" charset="0"/>
                <a:sym typeface="Symbol" panose="05050102010706020507" pitchFamily="18" charset="2"/>
              </a:rPr>
              <a:t>是</a:t>
            </a:r>
            <a:r>
              <a:rPr lang="en-US" altLang="zh-CN" b="1" dirty="0">
                <a:latin typeface="Times New Roman" panose="02020603050405020304" pitchFamily="18" charset="0"/>
                <a:sym typeface="Symbol" panose="05050102010706020507" pitchFamily="18" charset="2"/>
              </a:rPr>
              <a:t>NPC.</a:t>
            </a:r>
            <a:endParaRPr lang="en-US" altLang="zh-CN" b="1" dirty="0">
              <a:latin typeface="Times New Roman" panose="02020603050405020304" pitchFamily="18" charset="0"/>
              <a:sym typeface="Symbol" panose="05050102010706020507" pitchFamily="18" charset="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Deterministic Turing machine</a:t>
            </a:r>
            <a:endParaRPr lang="zh-CN" altLang="en-US"/>
          </a:p>
        </p:txBody>
      </p:sp>
      <p:sp>
        <p:nvSpPr>
          <p:cNvPr id="3" name="内容占位符 2"/>
          <p:cNvSpPr>
            <a:spLocks noGrp="1"/>
          </p:cNvSpPr>
          <p:nvPr>
            <p:ph idx="1"/>
          </p:nvPr>
        </p:nvSpPr>
        <p:spPr/>
        <p:txBody>
          <a:bodyPr/>
          <a:p>
            <a:r>
              <a:rPr lang="zh-CN" altLang="en-US" sz="2000"/>
              <a:t>In a deterministic Turing machine (DTM), the set of rules prescribes at most one action to be performed for any given situation.</a:t>
            </a:r>
            <a:endParaRPr lang="zh-CN" altLang="en-US" sz="2000"/>
          </a:p>
          <a:p>
            <a:endParaRPr lang="zh-CN" altLang="en-US" sz="2000"/>
          </a:p>
          <a:p>
            <a:r>
              <a:rPr lang="zh-CN" altLang="en-US" sz="2000"/>
              <a:t>A deterministic Turing machine has a transition function that, for a given state and symbol under the tape head, specifies three things:</a:t>
            </a:r>
            <a:endParaRPr lang="zh-CN" altLang="en-US" sz="2000"/>
          </a:p>
          <a:p>
            <a:endParaRPr lang="zh-CN" altLang="en-US" sz="2000"/>
          </a:p>
          <a:p>
            <a:r>
              <a:rPr lang="zh-CN" altLang="en-US" sz="2000"/>
              <a:t>the symbol to be written to the tape (it may be the same as the symbol currently in that position, or not even write at all, resulting in no practical change),</a:t>
            </a:r>
            <a:endParaRPr lang="zh-CN" altLang="en-US" sz="2000"/>
          </a:p>
          <a:p>
            <a:r>
              <a:rPr lang="zh-CN" altLang="en-US" sz="2000"/>
              <a:t>the direction (left, right or neither) in which the head should move, and</a:t>
            </a:r>
            <a:endParaRPr lang="zh-CN" altLang="en-US" sz="2000"/>
          </a:p>
          <a:p>
            <a:r>
              <a:rPr lang="zh-CN" altLang="en-US" sz="2000"/>
              <a:t>the subsequent state of the finite control.</a:t>
            </a:r>
            <a:endParaRPr lang="zh-CN" altLang="en-US" sz="2000"/>
          </a:p>
          <a:p>
            <a:r>
              <a:rPr lang="zh-CN" altLang="en-US" sz="2000"/>
              <a:t>For example, an X on the tape in state 3 might make the DTM write a Y on the tape, move the head one position to the right, and switch to state 5.</a:t>
            </a:r>
            <a:endParaRPr lang="zh-CN" altLang="en-US" sz="2000"/>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nondeterministic Turing machine (NTM) the set of rules may prescribe more than one action to be performed for any given situation. For example, an X on the tape in state 3 might allow the NTM to:</a:t>
            </a:r>
            <a:endParaRPr lang="zh-CN" altLang="en-US"/>
          </a:p>
          <a:p>
            <a:endParaRPr lang="zh-CN" altLang="en-US"/>
          </a:p>
          <a:p>
            <a:r>
              <a:rPr lang="zh-CN" altLang="en-US"/>
              <a:t>Write a Y, move right, and switch to state 5</a:t>
            </a:r>
            <a:endParaRPr lang="zh-CN" altLang="en-US"/>
          </a:p>
          <a:p>
            <a:r>
              <a:rPr lang="zh-CN" altLang="en-US"/>
              <a:t>or</a:t>
            </a:r>
            <a:endParaRPr lang="zh-CN" altLang="en-US"/>
          </a:p>
          <a:p>
            <a:endParaRPr lang="zh-CN" altLang="en-US"/>
          </a:p>
          <a:p>
            <a:r>
              <a:rPr lang="zh-CN" altLang="en-US"/>
              <a:t>Write an X, move left, and stay in state 3.</a:t>
            </a:r>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pic>
        <p:nvPicPr>
          <p:cNvPr id="6" name="内容占位符 5"/>
          <p:cNvPicPr>
            <a:picLocks noChangeAspect="1"/>
          </p:cNvPicPr>
          <p:nvPr>
            <p:ph idx="1"/>
          </p:nvPr>
        </p:nvPicPr>
        <p:blipFill>
          <a:blip r:embed="rId1"/>
          <a:stretch>
            <a:fillRect/>
          </a:stretch>
        </p:blipFill>
        <p:spPr>
          <a:xfrm>
            <a:off x="452755" y="4543425"/>
            <a:ext cx="7772400" cy="2040890"/>
          </a:xfrm>
          <a:prstGeom prst="rect">
            <a:avLst/>
          </a:prstGeom>
        </p:spPr>
      </p:pic>
      <p:pic>
        <p:nvPicPr>
          <p:cNvPr id="7" name="图片 6"/>
          <p:cNvPicPr>
            <a:picLocks noChangeAspect="1"/>
          </p:cNvPicPr>
          <p:nvPr/>
        </p:nvPicPr>
        <p:blipFill>
          <a:blip r:embed="rId2"/>
          <a:stretch>
            <a:fillRect/>
          </a:stretch>
        </p:blipFill>
        <p:spPr>
          <a:xfrm>
            <a:off x="222250" y="431800"/>
            <a:ext cx="8002905" cy="37611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16632"/>
            <a:ext cx="7772400" cy="1143000"/>
          </a:xfrm>
        </p:spPr>
        <p:txBody>
          <a:bodyPr/>
          <a:lstStyle/>
          <a:p>
            <a:pPr>
              <a:defRPr/>
            </a:pPr>
            <a:r>
              <a:rPr lang="en-US" altLang="zh-CN" dirty="0" smtClean="0">
                <a:ea typeface="宋体" panose="02010600030101010101" pitchFamily="2" charset="-122"/>
              </a:rPr>
              <a:t>P</a:t>
            </a:r>
            <a:r>
              <a:rPr lang="zh-CN" altLang="en-US" dirty="0" smtClean="0">
                <a:ea typeface="宋体" panose="02010600030101010101" pitchFamily="2" charset="-122"/>
                <a:sym typeface="+mn-ea"/>
              </a:rPr>
              <a:t>（</a:t>
            </a:r>
            <a:r>
              <a:rPr lang="en-US" altLang="zh-CN" dirty="0" smtClean="0">
                <a:ea typeface="宋体" panose="02010600030101010101" pitchFamily="2" charset="-122"/>
                <a:sym typeface="+mn-ea"/>
              </a:rPr>
              <a:t>Polynomial</a:t>
            </a:r>
            <a:r>
              <a:rPr lang="zh-CN" altLang="en-US" dirty="0" smtClean="0">
                <a:ea typeface="宋体" panose="02010600030101010101" pitchFamily="2" charset="-122"/>
                <a:sym typeface="+mn-ea"/>
              </a:rPr>
              <a:t>）</a:t>
            </a:r>
            <a:r>
              <a:rPr lang="zh-CN" altLang="en-US" dirty="0" smtClean="0">
                <a:ea typeface="宋体" panose="02010600030101010101" pitchFamily="2" charset="-122"/>
                <a:sym typeface="+mn-ea"/>
              </a:rPr>
              <a:t>类</a:t>
            </a:r>
            <a:endParaRPr lang="zh-CN" altLang="en-US" dirty="0" smtClean="0">
              <a:ea typeface="宋体" panose="02010600030101010101" pitchFamily="2" charset="-122"/>
              <a:sym typeface="+mn-ea"/>
            </a:endParaRPr>
          </a:p>
        </p:txBody>
      </p:sp>
      <p:sp>
        <p:nvSpPr>
          <p:cNvPr id="3" name="内容占位符 2"/>
          <p:cNvSpPr>
            <a:spLocks noGrp="1"/>
          </p:cNvSpPr>
          <p:nvPr>
            <p:ph idx="1"/>
          </p:nvPr>
        </p:nvSpPr>
        <p:spPr/>
        <p:txBody>
          <a:bodyPr/>
          <a:lstStyle/>
          <a:p>
            <a:pPr>
              <a:defRPr/>
            </a:pPr>
            <a:r>
              <a:rPr lang="en-US" altLang="zh-CN" sz="2800" dirty="0" smtClean="0">
                <a:ea typeface="宋体" panose="02010600030101010101" pitchFamily="2" charset="-122"/>
              </a:rPr>
              <a:t>P</a:t>
            </a:r>
            <a:r>
              <a:rPr lang="zh-CN" altLang="en-US" sz="2800" dirty="0" smtClean="0">
                <a:ea typeface="宋体" panose="02010600030101010101" pitchFamily="2" charset="-122"/>
              </a:rPr>
              <a:t>类中包含的是在多项式</a:t>
            </a:r>
            <a:r>
              <a:rPr lang="en-US" altLang="zh-CN" dirty="0" smtClean="0">
                <a:ea typeface="宋体" panose="02010600030101010101" pitchFamily="2" charset="-122"/>
                <a:sym typeface="+mn-ea"/>
              </a:rPr>
              <a:t>O(n</a:t>
            </a:r>
            <a:r>
              <a:rPr lang="en-US" altLang="zh-CN" baseline="30000" dirty="0" smtClean="0">
                <a:ea typeface="宋体" panose="02010600030101010101" pitchFamily="2" charset="-122"/>
                <a:sym typeface="+mn-ea"/>
              </a:rPr>
              <a:t>k</a:t>
            </a:r>
            <a:r>
              <a:rPr lang="en-US" altLang="zh-CN" dirty="0" smtClean="0">
                <a:ea typeface="宋体" panose="02010600030101010101" pitchFamily="2" charset="-122"/>
                <a:sym typeface="+mn-ea"/>
              </a:rPr>
              <a:t>)</a:t>
            </a:r>
            <a:r>
              <a:rPr lang="zh-CN" altLang="en-US" dirty="0" smtClean="0">
                <a:ea typeface="宋体" panose="02010600030101010101" pitchFamily="2" charset="-122"/>
                <a:sym typeface="+mn-ea"/>
              </a:rPr>
              <a:t>时间内可解的问题。</a:t>
            </a:r>
            <a:endParaRPr lang="zh-CN" altLang="en-US" dirty="0" smtClean="0">
              <a:ea typeface="宋体" panose="02010600030101010101" pitchFamily="2" charset="-122"/>
              <a:sym typeface="+mn-ea"/>
            </a:endParaRPr>
          </a:p>
          <a:p>
            <a:pPr>
              <a:defRPr/>
            </a:pPr>
            <a:r>
              <a:rPr lang="zh-CN" altLang="en-US" dirty="0" smtClean="0">
                <a:ea typeface="宋体" panose="02010600030101010101" pitchFamily="2" charset="-122"/>
                <a:sym typeface="+mn-ea"/>
              </a:rPr>
              <a:t>如果一个问题存在</a:t>
            </a:r>
            <a:r>
              <a:rPr lang="en-US" altLang="zh-CN" dirty="0" smtClean="0">
                <a:ea typeface="宋体" panose="02010600030101010101" pitchFamily="2" charset="-122"/>
                <a:sym typeface="+mn-ea"/>
              </a:rPr>
              <a:t>O(n</a:t>
            </a:r>
            <a:r>
              <a:rPr lang="en-US" altLang="zh-CN" baseline="30000" dirty="0" smtClean="0">
                <a:ea typeface="宋体" panose="02010600030101010101" pitchFamily="2" charset="-122"/>
                <a:sym typeface="+mn-ea"/>
              </a:rPr>
              <a:t>k</a:t>
            </a:r>
            <a:r>
              <a:rPr lang="en-US" altLang="zh-CN" dirty="0" smtClean="0">
                <a:ea typeface="宋体" panose="02010600030101010101" pitchFamily="2" charset="-122"/>
                <a:sym typeface="+mn-ea"/>
              </a:rPr>
              <a:t>)</a:t>
            </a:r>
            <a:r>
              <a:rPr lang="zh-CN" altLang="en-US" dirty="0" smtClean="0">
                <a:ea typeface="宋体" panose="02010600030101010101" pitchFamily="2" charset="-122"/>
                <a:sym typeface="+mn-ea"/>
              </a:rPr>
              <a:t>的算法，那么这个问题就属于</a:t>
            </a:r>
            <a:r>
              <a:rPr lang="zh-CN" altLang="en-US" sz="2800" dirty="0" smtClean="0">
                <a:ea typeface="宋体" panose="02010600030101010101" pitchFamily="2" charset="-122"/>
              </a:rPr>
              <a:t> </a:t>
            </a:r>
            <a:r>
              <a:rPr lang="en-US" altLang="zh-CN" sz="2800" dirty="0" smtClean="0">
                <a:ea typeface="宋体" panose="02010600030101010101" pitchFamily="2" charset="-122"/>
              </a:rPr>
              <a:t>P </a:t>
            </a:r>
            <a:r>
              <a:rPr lang="zh-CN" altLang="en-US" sz="2800" dirty="0" smtClean="0">
                <a:ea typeface="宋体" panose="02010600030101010101" pitchFamily="2" charset="-122"/>
              </a:rPr>
              <a:t>类问题。</a:t>
            </a:r>
            <a:endParaRPr lang="zh-CN" altLang="en-US" sz="2800" dirty="0" smtClean="0">
              <a:ea typeface="宋体" panose="02010600030101010101" pitchFamily="2" charset="-122"/>
            </a:endParaRPr>
          </a:p>
          <a:p>
            <a:pPr>
              <a:defRPr/>
            </a:pPr>
            <a:r>
              <a:rPr lang="zh-CN" altLang="en-US" sz="2800" dirty="0" smtClean="0">
                <a:ea typeface="宋体" panose="02010600030101010101" pitchFamily="2" charset="-122"/>
              </a:rPr>
              <a:t>这意味着，即使面对大规模数据，人们也能相对容易地得到一个解，比如将一组数排序。</a:t>
            </a:r>
            <a:endParaRPr lang="zh-CN" altLang="en-US" sz="2800" dirty="0" smtClean="0">
              <a:ea typeface="宋体" panose="02010600030101010101" pitchFamily="2" charset="-122"/>
            </a:endParaRPr>
          </a:p>
          <a:p>
            <a:pPr lvl="1">
              <a:defRPr/>
            </a:pPr>
            <a:r>
              <a:rPr lang="zh-CN" altLang="en-US" sz="2400" dirty="0" smtClean="0">
                <a:ea typeface="宋体" panose="02010600030101010101" pitchFamily="2" charset="-122"/>
              </a:rPr>
              <a:t>一旦找到一个多项式</a:t>
            </a:r>
            <a:r>
              <a:rPr lang="en-US" altLang="zh-CN" dirty="0" smtClean="0">
                <a:ea typeface="宋体" panose="02010600030101010101" pitchFamily="2" charset="-122"/>
                <a:sym typeface="+mn-ea"/>
              </a:rPr>
              <a:t>O(n</a:t>
            </a:r>
            <a:r>
              <a:rPr lang="en-US" altLang="zh-CN" baseline="30000" dirty="0" smtClean="0">
                <a:ea typeface="宋体" panose="02010600030101010101" pitchFamily="2" charset="-122"/>
                <a:sym typeface="+mn-ea"/>
              </a:rPr>
              <a:t>100</a:t>
            </a:r>
            <a:r>
              <a:rPr lang="en-US" altLang="zh-CN" dirty="0" smtClean="0">
                <a:ea typeface="宋体" panose="02010600030101010101" pitchFamily="2" charset="-122"/>
                <a:sym typeface="+mn-ea"/>
              </a:rPr>
              <a:t>)</a:t>
            </a:r>
            <a:r>
              <a:rPr lang="zh-CN" altLang="en-US" dirty="0" smtClean="0">
                <a:ea typeface="宋体" panose="02010600030101010101" pitchFamily="2" charset="-122"/>
                <a:sym typeface="+mn-ea"/>
              </a:rPr>
              <a:t>的算法，那么很快可以找到一些更有效</a:t>
            </a:r>
            <a:r>
              <a:rPr lang="en-US" altLang="zh-CN" dirty="0" smtClean="0">
                <a:ea typeface="宋体" panose="02010600030101010101" pitchFamily="2" charset="-122"/>
                <a:sym typeface="+mn-ea"/>
              </a:rPr>
              <a:t>O(n</a:t>
            </a:r>
            <a:r>
              <a:rPr lang="en-US" altLang="zh-CN" baseline="30000" dirty="0" smtClean="0">
                <a:ea typeface="宋体" panose="02010600030101010101" pitchFamily="2" charset="-122"/>
                <a:sym typeface="+mn-ea"/>
              </a:rPr>
              <a:t>10</a:t>
            </a:r>
            <a:r>
              <a:rPr lang="en-US" altLang="zh-CN" dirty="0" smtClean="0">
                <a:ea typeface="宋体" panose="02010600030101010101" pitchFamily="2" charset="-122"/>
                <a:sym typeface="+mn-ea"/>
              </a:rPr>
              <a:t>)</a:t>
            </a:r>
            <a:r>
              <a:rPr lang="zh-CN" altLang="en-US" dirty="0" smtClean="0">
                <a:ea typeface="宋体" panose="02010600030101010101" pitchFamily="2" charset="-122"/>
                <a:sym typeface="+mn-ea"/>
              </a:rPr>
              <a:t>的</a:t>
            </a:r>
            <a:r>
              <a:rPr lang="zh-CN" altLang="en-US" dirty="0" smtClean="0">
                <a:ea typeface="宋体" panose="02010600030101010101" pitchFamily="2" charset="-122"/>
                <a:sym typeface="+mn-ea"/>
              </a:rPr>
              <a:t>方法</a:t>
            </a:r>
            <a:endParaRPr lang="zh-CN" altLang="en-US" dirty="0" smtClean="0">
              <a:ea typeface="宋体" panose="02010600030101010101" pitchFamily="2" charset="-122"/>
              <a:sym typeface="+mn-ea"/>
            </a:endParaRPr>
          </a:p>
          <a:p>
            <a:pPr lvl="1">
              <a:defRPr/>
            </a:pPr>
            <a:r>
              <a:rPr lang="zh-CN" altLang="en-US" dirty="0" smtClean="0">
                <a:ea typeface="宋体" panose="02010600030101010101" pitchFamily="2" charset="-122"/>
                <a:sym typeface="+mn-ea"/>
              </a:rPr>
              <a:t>对很多合理的计算模型，在一个模型（</a:t>
            </a:r>
            <a:r>
              <a:rPr lang="en-US" altLang="zh-CN" dirty="0" smtClean="0">
                <a:ea typeface="宋体" panose="02010600030101010101" pitchFamily="2" charset="-122"/>
                <a:sym typeface="+mn-ea"/>
              </a:rPr>
              <a:t>RAM</a:t>
            </a:r>
            <a:r>
              <a:rPr lang="zh-CN" altLang="en-US" dirty="0" smtClean="0">
                <a:ea typeface="宋体" panose="02010600030101010101" pitchFamily="2" charset="-122"/>
                <a:sym typeface="+mn-ea"/>
              </a:rPr>
              <a:t>）上用</a:t>
            </a:r>
            <a:r>
              <a:rPr lang="en-US" altLang="zh-CN" dirty="0" smtClean="0">
                <a:ea typeface="宋体" panose="02010600030101010101" pitchFamily="2" charset="-122"/>
                <a:sym typeface="+mn-ea"/>
              </a:rPr>
              <a:t>O(n</a:t>
            </a:r>
            <a:r>
              <a:rPr lang="en-US" altLang="zh-CN" baseline="30000" dirty="0" smtClean="0">
                <a:ea typeface="宋体" panose="02010600030101010101" pitchFamily="2" charset="-122"/>
                <a:sym typeface="+mn-ea"/>
              </a:rPr>
              <a:t>k</a:t>
            </a:r>
            <a:r>
              <a:rPr lang="en-US" altLang="zh-CN" dirty="0" smtClean="0">
                <a:ea typeface="宋体" panose="02010600030101010101" pitchFamily="2" charset="-122"/>
                <a:sym typeface="+mn-ea"/>
              </a:rPr>
              <a:t>)</a:t>
            </a:r>
            <a:r>
              <a:rPr lang="zh-CN" altLang="en-US" dirty="0" smtClean="0">
                <a:ea typeface="宋体" panose="02010600030101010101" pitchFamily="2" charset="-122"/>
                <a:sym typeface="+mn-ea"/>
              </a:rPr>
              <a:t>可解的问题，在另外一个模型上（</a:t>
            </a:r>
            <a:r>
              <a:rPr lang="zh-CN" altLang="en-US" dirty="0" smtClean="0">
                <a:ea typeface="宋体" panose="02010600030101010101" pitchFamily="2" charset="-122"/>
                <a:sym typeface="+mn-ea"/>
              </a:rPr>
              <a:t>图灵机）也可以在</a:t>
            </a:r>
            <a:r>
              <a:rPr lang="en-US" altLang="zh-CN" dirty="0" smtClean="0">
                <a:ea typeface="宋体" panose="02010600030101010101" pitchFamily="2" charset="-122"/>
                <a:sym typeface="+mn-ea"/>
              </a:rPr>
              <a:t>O(n</a:t>
            </a:r>
            <a:r>
              <a:rPr lang="en-US" altLang="zh-CN" baseline="30000" dirty="0" smtClean="0">
                <a:ea typeface="宋体" panose="02010600030101010101" pitchFamily="2" charset="-122"/>
                <a:sym typeface="+mn-ea"/>
              </a:rPr>
              <a:t>k</a:t>
            </a:r>
            <a:r>
              <a:rPr lang="en-US" altLang="zh-CN" dirty="0" smtClean="0">
                <a:ea typeface="宋体" panose="02010600030101010101" pitchFamily="2" charset="-122"/>
                <a:sym typeface="+mn-ea"/>
              </a:rPr>
              <a:t>)</a:t>
            </a:r>
            <a:r>
              <a:rPr lang="zh-CN" altLang="en-US" dirty="0" smtClean="0">
                <a:ea typeface="宋体" panose="02010600030101010101" pitchFamily="2" charset="-122"/>
                <a:sym typeface="+mn-ea"/>
              </a:rPr>
              <a:t>可解</a:t>
            </a:r>
            <a:endParaRPr lang="zh-CN" altLang="en-US" dirty="0" smtClean="0">
              <a:ea typeface="宋体" panose="02010600030101010101" pitchFamily="2" charset="-122"/>
              <a:sym typeface="+mn-ea"/>
            </a:endParaRPr>
          </a:p>
          <a:p>
            <a:pPr lvl="1">
              <a:defRPr/>
            </a:pPr>
            <a:r>
              <a:rPr lang="en-US" altLang="zh-CN" dirty="0" smtClean="0">
                <a:ea typeface="宋体" panose="02010600030101010101" pitchFamily="2" charset="-122"/>
                <a:sym typeface="+mn-ea"/>
              </a:rPr>
              <a:t>O(n</a:t>
            </a:r>
            <a:r>
              <a:rPr lang="en-US" altLang="zh-CN" baseline="30000" dirty="0" smtClean="0">
                <a:ea typeface="宋体" panose="02010600030101010101" pitchFamily="2" charset="-122"/>
                <a:sym typeface="+mn-ea"/>
              </a:rPr>
              <a:t>k</a:t>
            </a:r>
            <a:r>
              <a:rPr lang="en-US" altLang="zh-CN" dirty="0" smtClean="0">
                <a:ea typeface="宋体" panose="02010600030101010101" pitchFamily="2" charset="-122"/>
                <a:sym typeface="+mn-ea"/>
              </a:rPr>
              <a:t>)</a:t>
            </a:r>
            <a:r>
              <a:rPr lang="zh-CN" altLang="en-US" dirty="0" smtClean="0">
                <a:ea typeface="宋体" panose="02010600030101010101" pitchFamily="2" charset="-122"/>
                <a:sym typeface="+mn-ea"/>
              </a:rPr>
              <a:t>可解问题具有很好的封闭性，在加法、乘法和组合运算下，多项式是封闭</a:t>
            </a:r>
            <a:r>
              <a:rPr lang="zh-CN" altLang="en-US" dirty="0" smtClean="0">
                <a:ea typeface="宋体" panose="02010600030101010101" pitchFamily="2" charset="-122"/>
                <a:sym typeface="+mn-ea"/>
              </a:rPr>
              <a:t>的</a:t>
            </a:r>
            <a:endParaRPr lang="zh-CN" altLang="en-US" dirty="0" smtClean="0">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Definitions</a:t>
            </a:r>
            <a:endParaRPr lang="zh-CN" altLang="en-US"/>
          </a:p>
        </p:txBody>
      </p:sp>
      <p:sp>
        <p:nvSpPr>
          <p:cNvPr id="3" name="内容占位符 2"/>
          <p:cNvSpPr>
            <a:spLocks noGrp="1"/>
          </p:cNvSpPr>
          <p:nvPr>
            <p:ph idx="1"/>
          </p:nvPr>
        </p:nvSpPr>
        <p:spPr/>
        <p:txBody>
          <a:bodyPr/>
          <a:p>
            <a:r>
              <a:rPr lang="zh-CN" altLang="en-US"/>
              <a:t>A decision problem is in NP if it can be solved by a non-deterministic algorithm in polynomial time.</a:t>
            </a:r>
            <a:endParaRPr lang="zh-CN" altLang="en-US"/>
          </a:p>
          <a:p>
            <a:endParaRPr lang="zh-CN" altLang="en-US"/>
          </a:p>
          <a:p>
            <a:r>
              <a:rPr lang="zh-CN" altLang="en-US"/>
              <a:t>An instance of the Boolean satisfiability problem is a Boolean expression that combines Boolean variables using Boolean operators.</a:t>
            </a:r>
            <a:endParaRPr lang="zh-CN" altLang="en-US"/>
          </a:p>
          <a:p>
            <a:endParaRPr lang="zh-CN" altLang="en-US"/>
          </a:p>
          <a:p>
            <a:r>
              <a:rPr lang="zh-CN" altLang="en-US"/>
              <a:t>An expression is satisfiable if there is some assignment of truth values to the variables that makes the entire expression true.</a:t>
            </a:r>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Idea</a:t>
            </a:r>
            <a:endParaRPr lang="zh-CN" altLang="en-US"/>
          </a:p>
        </p:txBody>
      </p:sp>
      <p:sp>
        <p:nvSpPr>
          <p:cNvPr id="3" name="内容占位符 2"/>
          <p:cNvSpPr>
            <a:spLocks noGrp="1"/>
          </p:cNvSpPr>
          <p:nvPr>
            <p:ph idx="1"/>
          </p:nvPr>
        </p:nvSpPr>
        <p:spPr/>
        <p:txBody>
          <a:bodyPr/>
          <a:p>
            <a:r>
              <a:rPr lang="zh-CN" altLang="en-US"/>
              <a:t>Given any decision problem in NP, construct a non-deterministic machine that solves it in polynomial time. Then for each input to that machine, build a Boolean expression which computes whether that specific input is passed to the machine, the machine runs correctly, and the machine halts and answers "yes". Then the expression can be satisfied if and only if there is a way for the machine to run correctly and answer "yes", so the satisfiability of the constructed expression is equivalent to asking whether or not the machine will answer "yes".</a:t>
            </a:r>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Proof</a:t>
            </a:r>
            <a:endParaRPr lang="zh-CN" altLang="en-US"/>
          </a:p>
        </p:txBody>
      </p:sp>
      <p:sp>
        <p:nvSpPr>
          <p:cNvPr id="3" name="内容占位符 2"/>
          <p:cNvSpPr>
            <a:spLocks noGrp="1"/>
          </p:cNvSpPr>
          <p:nvPr>
            <p:ph idx="1"/>
          </p:nvPr>
        </p:nvSpPr>
        <p:spPr/>
        <p:txBody>
          <a:bodyPr/>
          <a:p>
            <a:r>
              <a:rPr lang="zh-CN" altLang="en-US"/>
              <a:t>his proof is based on the one given by Garey and Johnson.[6]</a:t>
            </a:r>
            <a:endParaRPr lang="zh-CN" altLang="en-US"/>
          </a:p>
          <a:p>
            <a:endParaRPr lang="zh-CN" altLang="en-US"/>
          </a:p>
          <a:p>
            <a:r>
              <a:rPr lang="zh-CN" altLang="en-US"/>
              <a:t>There are two parts to proving that the Boolean satisfiability problem (SAT) is NP-complete. One is to show that SAT is an NP problem. The other is to show that every NP problem can be reduced to an instance of a SAT problem by a polynomial-time many-one reduction.</a:t>
            </a:r>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SAT is in NP because any assignment of Boolean values to Boolean variables that is claimed to satisfy the given expression can be verified in polynomial time by a deterministic Turing machine. (The statements verifiable in polynomial time by a deterministic Turing machine and solvable in polynomial time by a non-deterministic Turing machine are totally equivalent</a:t>
            </a:r>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pic>
        <p:nvPicPr>
          <p:cNvPr id="6" name="内容占位符 5"/>
          <p:cNvPicPr>
            <a:picLocks noChangeAspect="1"/>
          </p:cNvPicPr>
          <p:nvPr>
            <p:ph idx="1"/>
          </p:nvPr>
        </p:nvPicPr>
        <p:blipFill>
          <a:blip r:embed="rId1"/>
          <a:stretch>
            <a:fillRect/>
          </a:stretch>
        </p:blipFill>
        <p:spPr>
          <a:xfrm>
            <a:off x="685800" y="1626235"/>
            <a:ext cx="8382635" cy="373316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pic>
        <p:nvPicPr>
          <p:cNvPr id="6" name="内容占位符 5"/>
          <p:cNvPicPr>
            <a:picLocks noChangeAspect="1"/>
          </p:cNvPicPr>
          <p:nvPr>
            <p:ph idx="1"/>
          </p:nvPr>
        </p:nvPicPr>
        <p:blipFill>
          <a:blip r:embed="rId1"/>
          <a:stretch>
            <a:fillRect/>
          </a:stretch>
        </p:blipFill>
        <p:spPr>
          <a:xfrm>
            <a:off x="101600" y="2497455"/>
            <a:ext cx="9050020" cy="386334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pic>
        <p:nvPicPr>
          <p:cNvPr id="8" name="内容占位符 7"/>
          <p:cNvPicPr>
            <a:picLocks noChangeAspect="1"/>
          </p:cNvPicPr>
          <p:nvPr>
            <p:ph idx="1"/>
          </p:nvPr>
        </p:nvPicPr>
        <p:blipFill>
          <a:blip r:embed="rId1"/>
          <a:stretch>
            <a:fillRect/>
          </a:stretch>
        </p:blipFill>
        <p:spPr>
          <a:xfrm>
            <a:off x="140335" y="1564640"/>
            <a:ext cx="8597265" cy="419354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pPr>
              <a:defRPr/>
            </a:pPr>
            <a:r>
              <a:rPr lang="en-US">
                <a:solidFill>
                  <a:srgbClr val="000000"/>
                </a:solidFill>
              </a:rPr>
              <a:t>高级算法设计与分析 卢亚辉</a:t>
            </a:r>
            <a:endParaRPr lang="en-US">
              <a:solidFill>
                <a:srgbClr val="000000"/>
              </a:solidFill>
            </a:endParaRPr>
          </a:p>
        </p:txBody>
      </p:sp>
      <p:sp>
        <p:nvSpPr>
          <p:cNvPr id="5" name="灯片编号占位符 4"/>
          <p:cNvSpPr>
            <a:spLocks noGrp="1"/>
          </p:cNvSpPr>
          <p:nvPr>
            <p:ph type="sldNum" sz="quarter" idx="12"/>
          </p:nvPr>
        </p:nvSpPr>
        <p:spPr/>
        <p:txBody>
          <a:bodyPr/>
          <a:p>
            <a:pPr>
              <a:defRPr/>
            </a:pPr>
            <a:fld id="{9F7C3E25-4F81-42B3-9AF8-17F95D817C40}" type="slidenum">
              <a:rPr lang="en-US">
                <a:solidFill>
                  <a:srgbClr val="000000"/>
                </a:solidFill>
              </a:rPr>
            </a:fld>
            <a:endParaRPr lang="en-US">
              <a:solidFill>
                <a:srgbClr val="000000"/>
              </a:solidFill>
            </a:endParaRPr>
          </a:p>
        </p:txBody>
      </p:sp>
      <p:pic>
        <p:nvPicPr>
          <p:cNvPr id="6" name="内容占位符 5"/>
          <p:cNvPicPr>
            <a:picLocks noChangeAspect="1"/>
          </p:cNvPicPr>
          <p:nvPr>
            <p:ph idx="1"/>
          </p:nvPr>
        </p:nvPicPr>
        <p:blipFill>
          <a:blip r:embed="rId1"/>
          <a:stretch>
            <a:fillRect/>
          </a:stretch>
        </p:blipFill>
        <p:spPr>
          <a:xfrm>
            <a:off x="2296160" y="153035"/>
            <a:ext cx="5292725" cy="60979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6108" y="45"/>
            <a:ext cx="7772400" cy="1143000"/>
          </a:xfrm>
        </p:spPr>
        <p:txBody>
          <a:bodyPr/>
          <a:lstStyle/>
          <a:p>
            <a:pPr>
              <a:defRPr/>
            </a:pPr>
            <a:r>
              <a:rPr lang="en-US" altLang="zh-CN" dirty="0" smtClean="0">
                <a:ea typeface="宋体" panose="02010600030101010101" pitchFamily="2" charset="-122"/>
              </a:rPr>
              <a:t>NP</a:t>
            </a:r>
            <a:r>
              <a:rPr lang="zh-CN" altLang="en-US" dirty="0" smtClean="0">
                <a:ea typeface="宋体" panose="02010600030101010101" pitchFamily="2" charset="-122"/>
              </a:rPr>
              <a:t>问题</a:t>
            </a:r>
            <a:endParaRPr lang="zh-CN" altLang="en-US" dirty="0" smtClean="0">
              <a:ea typeface="宋体" panose="02010600030101010101" pitchFamily="2" charset="-122"/>
            </a:endParaRPr>
          </a:p>
        </p:txBody>
      </p:sp>
      <p:sp>
        <p:nvSpPr>
          <p:cNvPr id="3" name="内容占位符 2"/>
          <p:cNvSpPr>
            <a:spLocks noGrp="1"/>
          </p:cNvSpPr>
          <p:nvPr>
            <p:ph idx="1"/>
          </p:nvPr>
        </p:nvSpPr>
        <p:spPr>
          <a:ln>
            <a:solidFill>
              <a:schemeClr val="accent5">
                <a:lumMod val="50000"/>
              </a:schemeClr>
            </a:solidFill>
          </a:ln>
        </p:spPr>
        <p:txBody>
          <a:bodyPr/>
          <a:lstStyle/>
          <a:p>
            <a:pPr>
              <a:defRPr/>
            </a:pPr>
            <a:r>
              <a:rPr lang="zh-CN" altLang="en-US" sz="2000" dirty="0" smtClean="0">
                <a:ea typeface="宋体" panose="02010600030101010101" pitchFamily="2" charset="-122"/>
              </a:rPr>
              <a:t>“</a:t>
            </a:r>
            <a:r>
              <a:rPr lang="en-US" altLang="zh-CN" sz="2000" dirty="0" smtClean="0">
                <a:ea typeface="宋体" panose="02010600030101010101" pitchFamily="2" charset="-122"/>
              </a:rPr>
              <a:t>NP”</a:t>
            </a:r>
            <a:r>
              <a:rPr lang="zh-CN" altLang="en-US" sz="2000" dirty="0" smtClean="0">
                <a:ea typeface="宋体" panose="02010600030101010101" pitchFamily="2" charset="-122"/>
              </a:rPr>
              <a:t>的全称为“</a:t>
            </a:r>
            <a:r>
              <a:rPr lang="en-US" altLang="zh-CN" sz="2000" dirty="0" smtClean="0">
                <a:ea typeface="宋体" panose="02010600030101010101" pitchFamily="2" charset="-122"/>
              </a:rPr>
              <a:t>Nondeterministic Polynomial”</a:t>
            </a:r>
            <a:r>
              <a:rPr lang="zh-CN" altLang="en-US" sz="2000" dirty="0" smtClean="0">
                <a:ea typeface="宋体" panose="02010600030101010101" pitchFamily="2" charset="-122"/>
              </a:rPr>
              <a:t>，而不是“</a:t>
            </a:r>
            <a:r>
              <a:rPr lang="en-US" altLang="zh-CN" sz="2000" dirty="0" smtClean="0">
                <a:ea typeface="宋体" panose="02010600030101010101" pitchFamily="2" charset="-122"/>
              </a:rPr>
              <a:t>Non-Polynomial”</a:t>
            </a:r>
            <a:r>
              <a:rPr lang="zh-CN" altLang="en-US" sz="2000" dirty="0" smtClean="0">
                <a:ea typeface="宋体" panose="02010600030101010101" pitchFamily="2" charset="-122"/>
              </a:rPr>
              <a:t>。</a:t>
            </a:r>
            <a:endParaRPr lang="en-US" altLang="zh-CN" sz="2000" dirty="0" smtClean="0">
              <a:ea typeface="宋体" panose="02010600030101010101" pitchFamily="2" charset="-122"/>
            </a:endParaRPr>
          </a:p>
          <a:p>
            <a:pPr>
              <a:defRPr/>
            </a:pPr>
            <a:r>
              <a:rPr lang="en-US" altLang="zh-CN" sz="2000" dirty="0" smtClean="0">
                <a:ea typeface="宋体" panose="02010600030101010101" pitchFamily="2" charset="-122"/>
              </a:rPr>
              <a:t>NP </a:t>
            </a:r>
            <a:r>
              <a:rPr lang="zh-CN" altLang="en-US" sz="2000" dirty="0" smtClean="0">
                <a:ea typeface="宋体" panose="02010600030101010101" pitchFamily="2" charset="-122"/>
              </a:rPr>
              <a:t>类问题指的是，能在多项式时间内</a:t>
            </a:r>
            <a:r>
              <a:rPr lang="zh-CN" altLang="en-US" sz="2000" dirty="0" smtClean="0">
                <a:solidFill>
                  <a:srgbClr val="FF0000"/>
                </a:solidFill>
                <a:ea typeface="宋体" panose="02010600030101010101" pitchFamily="2" charset="-122"/>
              </a:rPr>
              <a:t>检验verifiable</a:t>
            </a:r>
            <a:r>
              <a:rPr lang="zh-CN" altLang="en-US" sz="2000" dirty="0" smtClean="0">
                <a:ea typeface="宋体" panose="02010600030101010101" pitchFamily="2" charset="-122"/>
              </a:rPr>
              <a:t>一个解是否正确的问题。至于求解本身所花的时间是否是多项式不管，可能有多项式算法，可能没有，也可能是不知道，这类问题称为</a:t>
            </a:r>
            <a:r>
              <a:rPr lang="en-US" altLang="zh-CN" sz="2000" dirty="0" smtClean="0">
                <a:ea typeface="宋体" panose="02010600030101010101" pitchFamily="2" charset="-122"/>
              </a:rPr>
              <a:t>NP</a:t>
            </a:r>
            <a:r>
              <a:rPr lang="zh-CN" altLang="en-US" sz="2000" dirty="0" smtClean="0">
                <a:ea typeface="宋体" panose="02010600030101010101" pitchFamily="2" charset="-122"/>
              </a:rPr>
              <a:t>问题。</a:t>
            </a:r>
            <a:endParaRPr lang="en-US" altLang="zh-CN" sz="2000" dirty="0" smtClean="0">
              <a:ea typeface="宋体" panose="02010600030101010101" pitchFamily="2" charset="-122"/>
            </a:endParaRPr>
          </a:p>
          <a:p>
            <a:pPr>
              <a:defRPr/>
            </a:pPr>
            <a:r>
              <a:rPr lang="zh-CN" altLang="en-US" sz="2000">
                <a:sym typeface="+mn-ea"/>
              </a:rPr>
              <a:t>NP is the set of decision problems for which the problem instances, where the answer is "yes", have proofs </a:t>
            </a:r>
            <a:r>
              <a:rPr lang="zh-CN" altLang="en-US" sz="2000">
                <a:solidFill>
                  <a:srgbClr val="FF0000"/>
                </a:solidFill>
                <a:sym typeface="+mn-ea"/>
              </a:rPr>
              <a:t>verifiable in polynomial time by a deterministic Turing machine</a:t>
            </a:r>
            <a:r>
              <a:rPr lang="zh-CN" altLang="en-US" sz="2000">
                <a:sym typeface="+mn-ea"/>
              </a:rPr>
              <a:t>, or alternatively the set of problems that can be solved in </a:t>
            </a:r>
            <a:r>
              <a:rPr lang="zh-CN" altLang="en-US" sz="2000">
                <a:solidFill>
                  <a:srgbClr val="FF0000"/>
                </a:solidFill>
                <a:sym typeface="+mn-ea"/>
              </a:rPr>
              <a:t>polynomial time by a nondeterministic Turing machine.</a:t>
            </a:r>
            <a:endParaRPr lang="zh-CN" altLang="en-US" sz="2000"/>
          </a:p>
          <a:p>
            <a:pPr>
              <a:defRPr/>
            </a:pPr>
            <a:r>
              <a:rPr lang="en-US" altLang="zh-CN" sz="2000" dirty="0" smtClean="0">
                <a:ea typeface="宋体" panose="02010600030101010101" pitchFamily="2" charset="-122"/>
                <a:sym typeface="+mn-ea"/>
              </a:rPr>
              <a:t>NP</a:t>
            </a:r>
            <a:r>
              <a:rPr lang="zh-CN" altLang="en-US" sz="2000" dirty="0" smtClean="0">
                <a:ea typeface="宋体" panose="02010600030101010101" pitchFamily="2" charset="-122"/>
                <a:sym typeface="+mn-ea"/>
              </a:rPr>
              <a:t>概念的奥妙在于，它躲开了求解到底需要多少时间这样的问题，而仅仅只是强调验证需要多少时间</a:t>
            </a:r>
            <a:endParaRPr lang="zh-CN" altLang="en-US" sz="2000" dirty="0" smtClean="0">
              <a:ea typeface="宋体" panose="02010600030101010101" pitchFamily="2" charset="-122"/>
            </a:endParaRPr>
          </a:p>
          <a:p>
            <a:pPr>
              <a:defRPr/>
            </a:pPr>
            <a:endParaRPr lang="en-US" altLang="zh-CN" sz="2000" dirty="0" smtClean="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p:txBody>
          <a:bodyPr vert="horz" wrap="square" lIns="91440" tIns="45720" rIns="91440" bIns="45720" anchor="ctr" anchorCtr="0"/>
          <a:p>
            <a:pPr eaLnBrk="1" hangingPunct="1"/>
            <a:r>
              <a:rPr lang="zh-CN" altLang="en-US" dirty="0"/>
              <a:t>求解与判断的不对称</a:t>
            </a:r>
            <a:endParaRPr lang="zh-CN" altLang="en-US" dirty="0"/>
          </a:p>
        </p:txBody>
      </p:sp>
      <p:sp>
        <p:nvSpPr>
          <p:cNvPr id="22531" name="Rectangle 3"/>
          <p:cNvSpPr>
            <a:spLocks noGrp="1"/>
          </p:cNvSpPr>
          <p:nvPr>
            <p:ph idx="1"/>
          </p:nvPr>
        </p:nvSpPr>
        <p:spPr/>
        <p:txBody>
          <a:bodyPr vert="horz" wrap="square" lIns="91440" tIns="45720" rIns="91440" bIns="45720" anchor="t" anchorCtr="0"/>
          <a:p>
            <a:pPr eaLnBrk="1" hangingPunct="1">
              <a:lnSpc>
                <a:spcPct val="80000"/>
              </a:lnSpc>
            </a:pPr>
            <a:r>
              <a:rPr lang="zh-CN" altLang="en-US" sz="1600" dirty="0"/>
              <a:t>　</a:t>
            </a:r>
            <a:r>
              <a:rPr lang="zh-CN" altLang="en-US" sz="2400" dirty="0"/>
              <a:t>在一个周六的晚上，你参加了一个盛大的晚会。由于感到局促不安，你想知道这一大厅中是否有你已经认识的人。你的主人向你提议说，你一定认识那位正在甜点盘附近角落的女士罗丝。不费一秒钟，你就能向那里扫视，并且发现你的主人是正确的。然而，如果没有这样的暗示，你就必须环顾整个大厅，一个个地审视每一个人，看是否有你认识的人。</a:t>
            </a:r>
            <a:endParaRPr lang="zh-CN" altLang="en-US" sz="2400" dirty="0"/>
          </a:p>
          <a:p>
            <a:pPr eaLnBrk="1" hangingPunct="1">
              <a:lnSpc>
                <a:spcPct val="80000"/>
              </a:lnSpc>
            </a:pPr>
            <a:endParaRPr lang="zh-CN" altLang="en-US" sz="2400" dirty="0"/>
          </a:p>
          <a:p>
            <a:pPr eaLnBrk="1" hangingPunct="1">
              <a:lnSpc>
                <a:spcPct val="80000"/>
              </a:lnSpc>
            </a:pPr>
            <a:r>
              <a:rPr lang="zh-CN" altLang="en-US" sz="2400" dirty="0"/>
              <a:t>生成问题的一个解通常比验证一个给定的解时间花费要多得多。这是这种一般现象的一个例子。</a:t>
            </a:r>
            <a:endParaRPr lang="zh-CN" altLang="en-US" sz="2400" dirty="0"/>
          </a:p>
          <a:p>
            <a:pPr eaLnBrk="1" hangingPunct="1">
              <a:lnSpc>
                <a:spcPct val="80000"/>
              </a:lnSpc>
            </a:pPr>
            <a:r>
              <a:rPr lang="zh-CN" altLang="en-US" sz="2400" dirty="0"/>
              <a:t>与此类似的是，如果某人告诉你，数１３７１７４２１可以写成两个较小的数的乘积，你可能不知道是否应该相信他，但是如果他告诉你它可以因式分解为３６０７乘上３８０３，那么你就可以用一个袖珍计算器容易验证这是对的。</a:t>
            </a:r>
            <a:endParaRPr lang="zh-CN" altLang="en-US" sz="2400" dirty="0"/>
          </a:p>
          <a:p>
            <a:pPr eaLnBrk="1" hangingPunct="1">
              <a:lnSpc>
                <a:spcPct val="80000"/>
              </a:lnSpc>
            </a:pPr>
            <a:r>
              <a:rPr lang="zh-CN" altLang="en-US" sz="2400" dirty="0"/>
              <a:t>密码问题：猜一个密码很难，验证一个密码是否对很容易</a:t>
            </a:r>
            <a:endParaRPr lang="zh-CN" altLang="en-US" sz="2400" dirty="0"/>
          </a:p>
          <a:p>
            <a:pPr eaLnBrk="1" hangingPunct="1">
              <a:lnSpc>
                <a:spcPct val="80000"/>
              </a:lnSpc>
            </a:pPr>
            <a:r>
              <a:rPr lang="zh-CN" altLang="en-US" sz="2400" dirty="0"/>
              <a:t>写东西很难，看东西很容易</a:t>
            </a:r>
            <a:endParaRPr lang="zh-CN"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88640"/>
            <a:ext cx="7772400" cy="1143000"/>
          </a:xfrm>
        </p:spPr>
        <p:txBody>
          <a:bodyPr/>
          <a:lstStyle/>
          <a:p>
            <a:pPr>
              <a:defRPr/>
            </a:pPr>
            <a:r>
              <a:rPr lang="en-US" altLang="zh-CN" dirty="0" smtClean="0">
                <a:ea typeface="宋体" panose="02010600030101010101" pitchFamily="2" charset="-122"/>
              </a:rPr>
              <a:t>NP</a:t>
            </a:r>
            <a:r>
              <a:rPr lang="zh-CN" altLang="en-US" dirty="0" smtClean="0">
                <a:ea typeface="宋体" panose="02010600030101010101" pitchFamily="2" charset="-122"/>
              </a:rPr>
              <a:t>问题</a:t>
            </a:r>
            <a:endParaRPr lang="zh-CN" altLang="en-US" dirty="0" smtClean="0">
              <a:ea typeface="宋体" panose="02010600030101010101" pitchFamily="2" charset="-122"/>
            </a:endParaRPr>
          </a:p>
        </p:txBody>
      </p:sp>
      <p:sp>
        <p:nvSpPr>
          <p:cNvPr id="3" name="内容占位符 2"/>
          <p:cNvSpPr>
            <a:spLocks noGrp="1"/>
          </p:cNvSpPr>
          <p:nvPr>
            <p:ph idx="1"/>
          </p:nvPr>
        </p:nvSpPr>
        <p:spPr/>
        <p:txBody>
          <a:bodyPr/>
          <a:lstStyle/>
          <a:p>
            <a:pPr>
              <a:defRPr/>
            </a:pPr>
            <a:r>
              <a:rPr lang="zh-CN" altLang="en-US" smtClean="0">
                <a:ea typeface="宋体" panose="02010600030101010101" pitchFamily="2" charset="-122"/>
              </a:rPr>
              <a:t>比如我的机器上存有一个密码文件，于是就能在多项式时间内验证另一个字符串文件是否等于这个密码，所以“破译密码”是一个 </a:t>
            </a:r>
            <a:r>
              <a:rPr lang="en-US" altLang="zh-CN" smtClean="0">
                <a:ea typeface="宋体" panose="02010600030101010101" pitchFamily="2" charset="-122"/>
              </a:rPr>
              <a:t>NP </a:t>
            </a:r>
            <a:r>
              <a:rPr lang="zh-CN" altLang="en-US" smtClean="0">
                <a:ea typeface="宋体" panose="02010600030101010101" pitchFamily="2" charset="-122"/>
              </a:rPr>
              <a:t>类问题。</a:t>
            </a:r>
            <a:endParaRPr lang="en-US" altLang="zh-CN" smtClean="0">
              <a:ea typeface="宋体" panose="02010600030101010101" pitchFamily="2" charset="-122"/>
            </a:endParaRPr>
          </a:p>
          <a:p>
            <a:pPr>
              <a:defRPr/>
            </a:pPr>
            <a:r>
              <a:rPr lang="en-US" altLang="zh-CN" smtClean="0">
                <a:ea typeface="宋体" panose="02010600030101010101" pitchFamily="2" charset="-122"/>
              </a:rPr>
              <a:t>NP </a:t>
            </a:r>
            <a:r>
              <a:rPr lang="zh-CN" altLang="en-US" smtClean="0">
                <a:ea typeface="宋体" panose="02010600030101010101" pitchFamily="2" charset="-122"/>
              </a:rPr>
              <a:t>类问题也等价为能在多项式时间内猜出一个解的问题。这里的“猜”指的是如果有解，那每次都能在很多种可能的选择中运气极佳地选择正确的一步。</a:t>
            </a:r>
            <a:endParaRPr lang="zh-CN" altLang="en-US" smtClean="0">
              <a:ea typeface="宋体" panose="02010600030101010101" pitchFamily="2" charset="-122"/>
            </a:endParaRPr>
          </a:p>
          <a:p>
            <a:pPr>
              <a:defRPr/>
            </a:pPr>
            <a:endParaRPr lang="en-US" altLang="zh-CN" smtClean="0">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8257,&quot;width&quot;:11424}"/>
</p:tagLst>
</file>

<file path=ppt/tags/tag2.xml><?xml version="1.0" encoding="utf-8"?>
<p:tagLst xmlns:p="http://schemas.openxmlformats.org/presentationml/2006/main">
  <p:tag name="COMMONDATA" val="eyJoZGlkIjoiZGI2MGJiNGY1NDkwOTJmY2QyZGE5NjE1ZjViODIwNDEifQ=="/>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11541</Words>
  <Application>WPS 演示</Application>
  <PresentationFormat>全屏显示(4:3)</PresentationFormat>
  <Paragraphs>519</Paragraphs>
  <Slides>67</Slides>
  <Notes>28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78" baseType="lpstr">
      <vt:lpstr>Arial</vt:lpstr>
      <vt:lpstr>宋体</vt:lpstr>
      <vt:lpstr>Wingdings</vt:lpstr>
      <vt:lpstr>Times New Roman</vt:lpstr>
      <vt:lpstr>Arial Unicode MS</vt:lpstr>
      <vt:lpstr>微软雅黑</vt:lpstr>
      <vt:lpstr>Calibri</vt:lpstr>
      <vt:lpstr>Arial</vt:lpstr>
      <vt:lpstr>Symbol</vt:lpstr>
      <vt:lpstr>Default Design</vt:lpstr>
      <vt:lpstr>Equation.DSMT4</vt:lpstr>
      <vt:lpstr>PowerPoint 演示文稿</vt:lpstr>
      <vt:lpstr>本章大纲</vt:lpstr>
      <vt:lpstr>问题的解</vt:lpstr>
      <vt:lpstr>History</vt:lpstr>
      <vt:lpstr>PowerPoint 演示文稿</vt:lpstr>
      <vt:lpstr>P（Polynomial）类</vt:lpstr>
      <vt:lpstr>NP问题</vt:lpstr>
      <vt:lpstr>求解与判断的不对称</vt:lpstr>
      <vt:lpstr>NP问题</vt:lpstr>
      <vt:lpstr>P 与 NP 问题</vt:lpstr>
      <vt:lpstr>非NP问题</vt:lpstr>
      <vt:lpstr>P=NP？</vt:lpstr>
      <vt:lpstr>判定问题与优化问题</vt:lpstr>
      <vt:lpstr>决策问题（decision Problem）</vt:lpstr>
      <vt:lpstr>确定性算法</vt:lpstr>
      <vt:lpstr>PowerPoint 演示文稿</vt:lpstr>
      <vt:lpstr>P类</vt:lpstr>
      <vt:lpstr>一些难题</vt:lpstr>
      <vt:lpstr>非确定性算法</vt:lpstr>
      <vt:lpstr>Comparison of deterministic and nondeterministic computation</vt:lpstr>
      <vt:lpstr>NP问题</vt:lpstr>
      <vt:lpstr>PowerPoint 演示文稿</vt:lpstr>
      <vt:lpstr>P vs NP</vt:lpstr>
      <vt:lpstr>P会不会等于NP？</vt:lpstr>
      <vt:lpstr>规约、化简、reduce</vt:lpstr>
      <vt:lpstr>规约、化简、reduce</vt:lpstr>
      <vt:lpstr>规约、化简、reduce</vt:lpstr>
      <vt:lpstr>PowerPoint 演示文稿</vt:lpstr>
      <vt:lpstr>P会不会等于NP？</vt:lpstr>
      <vt:lpstr>NP-hard问题</vt:lpstr>
      <vt:lpstr>PowerPoint 演示文稿</vt:lpstr>
      <vt:lpstr>PowerPoint 演示文稿</vt:lpstr>
      <vt:lpstr>PowerPoint 演示文稿</vt:lpstr>
      <vt:lpstr>如果P=NP，世界会怎样？</vt:lpstr>
      <vt:lpstr>Solving NP-complete problems</vt:lpstr>
      <vt:lpstr>PowerPoint 演示文稿</vt:lpstr>
      <vt:lpstr>停机问题简述</vt:lpstr>
      <vt:lpstr>停机问题(1)</vt:lpstr>
      <vt:lpstr>停机问题(2)</vt:lpstr>
      <vt:lpstr>停机问题(3)</vt:lpstr>
      <vt:lpstr>停机问题(4)</vt:lpstr>
      <vt:lpstr>来看两个代码（1）</vt:lpstr>
      <vt:lpstr>来看两个代码（2）</vt:lpstr>
      <vt:lpstr>来看两个代码（3）</vt:lpstr>
      <vt:lpstr>停机问题是NP-hard</vt:lpstr>
      <vt:lpstr>NPC问题：一个故事 (1)</vt:lpstr>
      <vt:lpstr>NPC问题：一个故事(2)</vt:lpstr>
      <vt:lpstr>NPC问题：一个故事(3)</vt:lpstr>
      <vt:lpstr>NPC问题：一个故事(4)</vt:lpstr>
      <vt:lpstr>怎么证明一个问题是NPC问题？</vt:lpstr>
      <vt:lpstr>PowerPoint 演示文稿</vt:lpstr>
      <vt:lpstr>PowerPoint 演示文稿</vt:lpstr>
      <vt:lpstr>第一个NP完全问题：Cook1971</vt:lpstr>
      <vt:lpstr>{DNF永真式}是NP完全问题</vt:lpstr>
      <vt:lpstr>SATIsfIBILITY is NP-complete</vt:lpstr>
      <vt:lpstr>3SAT</vt:lpstr>
      <vt:lpstr>Deterministic Turing machine</vt:lpstr>
      <vt:lpstr>PowerPoint 演示文稿</vt:lpstr>
      <vt:lpstr>PowerPoint 演示文稿</vt:lpstr>
      <vt:lpstr>Definitions</vt:lpstr>
      <vt:lpstr>Idea</vt:lpstr>
      <vt:lpstr>Proof</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本章大纲</dc:title>
  <dc:creator>chuck0518</dc:creator>
  <cp:lastModifiedBy>卢亚辉</cp:lastModifiedBy>
  <cp:revision>58</cp:revision>
  <dcterms:created xsi:type="dcterms:W3CDTF">2016-10-24T13:34:00Z</dcterms:created>
  <dcterms:modified xsi:type="dcterms:W3CDTF">2022-09-02T13:24:15Z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4FE4D241D1E345698FBC54F795BD4BD7</vt:lpwstr>
  </property>
  <property fmtid="{D5CDD505-2E9C-101B-9397-08002B2CF9AE}" pid="3" name="KSOProductBuildVer">
    <vt:lpwstr>2052-11.1.0.12358</vt:lpwstr>
  </property>
</Properties>
</file>